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2" r:id="rId1"/>
  </p:sldMasterIdLst>
  <p:notesMasterIdLst>
    <p:notesMasterId r:id="rId47"/>
  </p:notesMasterIdLst>
  <p:sldIdLst>
    <p:sldId id="256" r:id="rId2"/>
    <p:sldId id="257" r:id="rId3"/>
    <p:sldId id="304" r:id="rId4"/>
    <p:sldId id="317" r:id="rId5"/>
    <p:sldId id="258" r:id="rId6"/>
    <p:sldId id="330" r:id="rId7"/>
    <p:sldId id="320" r:id="rId8"/>
    <p:sldId id="309" r:id="rId9"/>
    <p:sldId id="299" r:id="rId10"/>
    <p:sldId id="259" r:id="rId11"/>
    <p:sldId id="310" r:id="rId12"/>
    <p:sldId id="319" r:id="rId13"/>
    <p:sldId id="322" r:id="rId14"/>
    <p:sldId id="312" r:id="rId15"/>
    <p:sldId id="325" r:id="rId16"/>
    <p:sldId id="327" r:id="rId17"/>
    <p:sldId id="324" r:id="rId18"/>
    <p:sldId id="313" r:id="rId19"/>
    <p:sldId id="314" r:id="rId20"/>
    <p:sldId id="321" r:id="rId21"/>
    <p:sldId id="326" r:id="rId22"/>
    <p:sldId id="261" r:id="rId23"/>
    <p:sldId id="328" r:id="rId24"/>
    <p:sldId id="308" r:id="rId25"/>
    <p:sldId id="329" r:id="rId26"/>
    <p:sldId id="280" r:id="rId27"/>
    <p:sldId id="276" r:id="rId28"/>
    <p:sldId id="315" r:id="rId29"/>
    <p:sldId id="287" r:id="rId30"/>
    <p:sldId id="323" r:id="rId31"/>
    <p:sldId id="331" r:id="rId32"/>
    <p:sldId id="316" r:id="rId33"/>
    <p:sldId id="267" r:id="rId34"/>
    <p:sldId id="318" r:id="rId35"/>
    <p:sldId id="265" r:id="rId36"/>
    <p:sldId id="268" r:id="rId37"/>
    <p:sldId id="269" r:id="rId38"/>
    <p:sldId id="275" r:id="rId39"/>
    <p:sldId id="274" r:id="rId40"/>
    <p:sldId id="271" r:id="rId41"/>
    <p:sldId id="272" r:id="rId42"/>
    <p:sldId id="270" r:id="rId43"/>
    <p:sldId id="293" r:id="rId44"/>
    <p:sldId id="306" r:id="rId45"/>
    <p:sldId id="307" r:id="rId46"/>
  </p:sldIdLst>
  <p:sldSz cx="12192000" cy="6858000"/>
  <p:notesSz cx="6742113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94660"/>
  </p:normalViewPr>
  <p:slideViewPr>
    <p:cSldViewPr>
      <p:cViewPr varScale="1">
        <p:scale>
          <a:sx n="81" d="100"/>
          <a:sy n="81" d="100"/>
        </p:scale>
        <p:origin x="72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16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3110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ekers\Desktop\LV%20publications%20KETs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ekers\Desktop\LV%20publications%20KETs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301637745726056"/>
          <c:y val="0.17838011981366889"/>
          <c:w val="0.67188631908900565"/>
          <c:h val="0.70070487862053599"/>
        </c:manualLayout>
      </c:layout>
      <c:pieChart>
        <c:varyColors val="1"/>
        <c:ser>
          <c:idx val="0"/>
          <c:order val="0"/>
          <c:tx>
            <c:strRef>
              <c:f>Sheet1!$B$9</c:f>
              <c:strCache>
                <c:ptCount val="1"/>
                <c:pt idx="0">
                  <c:v>Sagaidāmais atraisošo atslēgtehnoloģiju tirgus potenciāls uz 2015. g.</c:v>
                </c:pt>
              </c:strCache>
            </c:strRef>
          </c:tx>
          <c:dLbls>
            <c:dLbl>
              <c:idx val="0"/>
              <c:layout>
                <c:manualLayout>
                  <c:x val="-0.2134411313611434"/>
                  <c:y val="6.3473042181812059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AC-4934-85B0-F069325F30FE}"/>
                </c:ext>
              </c:extLst>
            </c:dLbl>
            <c:dLbl>
              <c:idx val="1"/>
              <c:layout>
                <c:manualLayout>
                  <c:x val="0.17645762725246791"/>
                  <c:y val="-4.619292723150458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AC-4934-85B0-F069325F30FE}"/>
                </c:ext>
              </c:extLst>
            </c:dLbl>
            <c:dLbl>
              <c:idx val="2"/>
              <c:layout>
                <c:manualLayout>
                  <c:x val="6.0528615921928396E-2"/>
                  <c:y val="-0.12949485231298741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AC-4934-85B0-F069325F30FE}"/>
                </c:ext>
              </c:extLst>
            </c:dLbl>
            <c:dLbl>
              <c:idx val="3"/>
              <c:layout>
                <c:manualLayout>
                  <c:x val="0.22761043479566379"/>
                  <c:y val="-3.2838239710195199E-2"/>
                </c:manualLayout>
              </c:layout>
              <c:spPr/>
              <c:txPr>
                <a:bodyPr/>
                <a:lstStyle/>
                <a:p>
                  <a:pPr>
                    <a:defRPr sz="130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AC-4934-85B0-F069325F30FE}"/>
                </c:ext>
              </c:extLst>
            </c:dLbl>
            <c:dLbl>
              <c:idx val="4"/>
              <c:layout>
                <c:manualLayout>
                  <c:x val="0.12777066276304866"/>
                  <c:y val="0.21952049353803388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BAC-4934-85B0-F069325F30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Sheet1!$A$10:$A$14</c:f>
              <c:strCache>
                <c:ptCount val="5"/>
                <c:pt idx="0">
                  <c:v>Fotonika</c:v>
                </c:pt>
                <c:pt idx="1">
                  <c:v>Nano-tehnoloģijas</c:v>
                </c:pt>
                <c:pt idx="2">
                  <c:v>Bio-tehnoloģijas</c:v>
                </c:pt>
                <c:pt idx="3">
                  <c:v>Mikro- un nano-elektronika</c:v>
                </c:pt>
                <c:pt idx="4">
                  <c:v>Advansētie materiāli</c:v>
                </c:pt>
              </c:strCache>
            </c:strRef>
          </c:cat>
          <c:val>
            <c:numRef>
              <c:f>Sheet1!$B$10:$B$14</c:f>
              <c:numCache>
                <c:formatCode>General</c:formatCode>
                <c:ptCount val="5"/>
                <c:pt idx="0">
                  <c:v>480</c:v>
                </c:pt>
                <c:pt idx="1">
                  <c:v>27</c:v>
                </c:pt>
                <c:pt idx="2">
                  <c:v>125</c:v>
                </c:pt>
                <c:pt idx="3">
                  <c:v>300</c:v>
                </c:pt>
                <c:pt idx="4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AC-4934-85B0-F069325F30F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400" noProof="0" dirty="0"/>
              <a:t>Latvian scientific publications about KETS</a:t>
            </a:r>
            <a:r>
              <a:rPr lang="en-US" sz="1400" baseline="0" noProof="0" dirty="0"/>
              <a:t> </a:t>
            </a:r>
            <a:r>
              <a:rPr lang="en-US" sz="1400" noProof="0" dirty="0"/>
              <a:t>(Since joining EU)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6504667351363687"/>
          <c:y val="0.23719938853797165"/>
          <c:w val="0.5860064797086405"/>
          <c:h val="0.7850441143836616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Latvijas zinātnieku publikāciju sadalījums pa KET'iem (kopš iestāšanās ES)</c:v>
                </c:pt>
              </c:strCache>
            </c:strRef>
          </c:tx>
          <c:dLbls>
            <c:dLbl>
              <c:idx val="0"/>
              <c:layout>
                <c:manualLayout>
                  <c:x val="-0.19925332553453026"/>
                  <c:y val="8.8265497425067032E-3"/>
                </c:manualLayout>
              </c:layout>
              <c:tx>
                <c:rich>
                  <a:bodyPr/>
                  <a:lstStyle/>
                  <a:p>
                    <a:pPr>
                      <a:defRPr sz="1600" b="0"/>
                    </a:pPr>
                    <a:r>
                      <a:rPr lang="en-US" noProof="0" dirty="0"/>
                      <a:t>Photonics
48%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9F8-4CAD-8878-57FB444841FA}"/>
                </c:ext>
              </c:extLst>
            </c:dLbl>
            <c:dLbl>
              <c:idx val="1"/>
              <c:layout>
                <c:manualLayout>
                  <c:x val="0.10989549299250127"/>
                  <c:y val="-8.050534499514112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lv-LV" dirty="0" err="1"/>
                      <a:t>Nanotechnology</a:t>
                    </a:r>
                    <a:r>
                      <a:rPr lang="lv-LV" baseline="0" dirty="0"/>
                      <a:t> </a:t>
                    </a:r>
                    <a:r>
                      <a:rPr lang="lv-LV" dirty="0"/>
                      <a:t>13%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9F8-4CAD-8878-57FB444841FA}"/>
                </c:ext>
              </c:extLst>
            </c:dLbl>
            <c:dLbl>
              <c:idx val="2"/>
              <c:layout>
                <c:manualLayout>
                  <c:x val="0.18547503392936324"/>
                  <c:y val="-0.11892839925621553"/>
                </c:manualLayout>
              </c:layout>
              <c:tx>
                <c:rich>
                  <a:bodyPr/>
                  <a:lstStyle/>
                  <a:p>
                    <a:r>
                      <a:rPr lang="en-US" noProof="0" dirty="0"/>
                      <a:t>Biotechnology
12%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9F8-4CAD-8878-57FB444841FA}"/>
                </c:ext>
              </c:extLst>
            </c:dLbl>
            <c:dLbl>
              <c:idx val="3"/>
              <c:layout>
                <c:manualLayout>
                  <c:x val="-3.4721162326297655E-2"/>
                  <c:y val="1.4138028664784261E-3"/>
                </c:manualLayout>
              </c:layout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en-US" noProof="0" dirty="0"/>
                      <a:t>Micro and nano electronics
4%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9F8-4CAD-8878-57FB444841FA}"/>
                </c:ext>
              </c:extLst>
            </c:dLbl>
            <c:dLbl>
              <c:idx val="4"/>
              <c:layout>
                <c:manualLayout>
                  <c:x val="0.19378647120916481"/>
                  <c:y val="0.25691788526434273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noProof="0" dirty="0"/>
                      <a:t>Advanced</a:t>
                    </a:r>
                    <a:r>
                      <a:rPr lang="en-US" baseline="0" noProof="0" dirty="0"/>
                      <a:t> materials</a:t>
                    </a:r>
                    <a:r>
                      <a:rPr lang="en-US" noProof="0" dirty="0"/>
                      <a:t>
23%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9F8-4CAD-8878-57FB444841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Fotonika</c:v>
                </c:pt>
                <c:pt idx="1">
                  <c:v>Nano-tehnoloģijas</c:v>
                </c:pt>
                <c:pt idx="2">
                  <c:v>Bio-tehnoloģijas</c:v>
                </c:pt>
                <c:pt idx="3">
                  <c:v>Mikro- un nano-elektronika</c:v>
                </c:pt>
                <c:pt idx="4">
                  <c:v>Advansētie materiāli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1276</c:v>
                </c:pt>
                <c:pt idx="1">
                  <c:v>353</c:v>
                </c:pt>
                <c:pt idx="2">
                  <c:v>305</c:v>
                </c:pt>
                <c:pt idx="3">
                  <c:v>109</c:v>
                </c:pt>
                <c:pt idx="4">
                  <c:v>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F8-4CAD-8878-57FB44484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ysClr val="window" lastClr="FFFFFF"/>
    </a:solidFill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BCF3F4A-2CDF-418E-A929-742802D252CF}" type="datetimeFigureOut">
              <a:rPr lang="en-US"/>
              <a:pPr/>
              <a:t>7/12/2021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963" y="741363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8" y="4691063"/>
            <a:ext cx="5392737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210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78950"/>
            <a:ext cx="29210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299BF6F-5D79-4198-9E31-504DBF164A0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v-LV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382F0CC-7C4C-4935-A942-88614FE9D751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v-LV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57838A-B9EF-41E0-ACA5-614E5D4FD0A8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lv-LV"/>
              <a:t>Price competition, race to bottom</a:t>
            </a:r>
          </a:p>
          <a:p>
            <a:pPr eaLnBrk="1" hangingPunct="1">
              <a:spcBef>
                <a:spcPct val="0"/>
              </a:spcBef>
            </a:pPr>
            <a:endParaRPr lang="lv-LV"/>
          </a:p>
          <a:p>
            <a:pPr eaLnBrk="1" hangingPunct="1">
              <a:spcBef>
                <a:spcPct val="0"/>
              </a:spcBef>
            </a:pPr>
            <a:r>
              <a:rPr lang="lv-LV"/>
              <a:t>Slide- away from comodities.  Special products copete on special prodcts</a:t>
            </a:r>
            <a:endParaRPr lang="en-US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8120C7-ABE1-4ABF-AADA-C048ABE24E32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Enerģijas un vides resursu ieguves un ilgtspējīgas izmantošanas tehnoloģiju Valsts nozīmes pētniecības centrs,  ietverot arī Transporta un mašīnbūves centra attīstību;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Farmācijas un biomedicīnas Valsts nozīmes pētniecības centrs,  ietverot farmaceitisko tehnoloģiju studiju un pētījuma centra un biofarmācijas centra izveidi;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Informācijas, komunikāciju un signālapstrādes tehnoloģiju Valsts nozīmes pētniecības centrs, ietverot Kosmisko datu apstrādes centra izveidi;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Latviešu valodas, kultūrvēsturiskā mantojuma un radošo tehnoloģiju Valsts nozīmes pētniecības centrs;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Lauksaimniecības resursu izmantošanas un pārtikas Valsts nozīmes pētniecības centrs;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Meža un ūdens resursu Valsts nozīmes pētniecības centrs;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Nanostrukturēto un daudzfunkcionālo materiālu, konstrukciju un tehnoloģiju Valsts nozīmes pētniecības centrs;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Sabiedrības veselības un klīniskās medicīnas Valsts nozīmes pētniecības centrs;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lv-LV"/>
              <a:t>Valsts nozīmes pētniecības centrs sociālekonomikā un sabiedrības vadībā. 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59DFFD-DFC4-4D3A-B6E3-47C6DA9FC638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v-LV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1BD65F-6EE0-4FC7-ABBD-EEED25AF0875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Modernization of critical R&amp;D equipment required to seize new market opportunities in 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3D imaging, 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laser-ranging, 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biophotonics, medicine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mining (including asteroid),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geoinformatics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spectroscopy 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Quantum computing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Spinoff of new businesses 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X-ray imaging with flexible, ultra-lightweight detectors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Crystal growth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Astronomical information for asteroid mining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3-D imaging 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Solar powered water purification</a:t>
            </a:r>
          </a:p>
          <a:p>
            <a:pPr lvl="1" eaLnBrk="1" hangingPunct="1">
              <a:spcBef>
                <a:spcPct val="0"/>
              </a:spcBef>
            </a:pPr>
            <a:r>
              <a:rPr lang="en-US"/>
              <a:t>Quantum computing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B5E7F8-129E-4E4C-9020-6DE5A5AEFA1D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v-LV"/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5E26D2-E51D-4540-9561-09D2D99B433F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19525" y="9378950"/>
            <a:ext cx="29210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944" tIns="47472" rIns="94944" bIns="47472" anchor="b"/>
          <a:lstStyle/>
          <a:p>
            <a:pPr algn="r" defTabSz="990600"/>
            <a:fld id="{921276A3-83D6-4574-99BC-AC1AE43FC1F2}" type="slidenum">
              <a:rPr lang="lv-LV" altLang="lv-LV" sz="1300">
                <a:latin typeface="Calibri" pitchFamily="34" charset="0"/>
              </a:rPr>
              <a:pPr algn="r" defTabSz="990600"/>
              <a:t>31</a:t>
            </a:fld>
            <a:endParaRPr lang="lv-LV" altLang="lv-LV" sz="1300">
              <a:latin typeface="Calibri" pitchFamily="34" charset="0"/>
            </a:endParaRPr>
          </a:p>
        </p:txBody>
      </p:sp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80187" cy="3702050"/>
          </a:xfrm>
          <a:ln/>
          <a:extLst>
            <a:ext uri="{FAA26D3D-D897-4be2-8F04-BA451C77F1D7}"/>
          </a:extLst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4688" y="4689475"/>
            <a:ext cx="5394325" cy="4443413"/>
          </a:xfrm>
          <a:noFill/>
        </p:spPr>
        <p:txBody>
          <a:bodyPr wrap="square" lIns="94944" tIns="47472" rIns="94944" bIns="47472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6F91-6D1F-47FD-8AC7-F1D59712C77C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997D3-F199-4FE8-BC30-BE4FDEB6B5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732BD-5966-41FE-9634-8A88BE0BFEC6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8CD97-7B2B-4C9F-8952-00E44B39CF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8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56719-3736-471B-8D8B-F58DD8A6DA9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BAAC5-D20D-434F-B426-1282AB9BB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6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99871-B912-4EDD-A3C3-9FFD9505C1B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E1596-A6CB-48BA-A34F-95C693609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2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F302-682C-477E-B9C4-8C7F8BCF1536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8569-C861-4CCC-AAC9-83D8E4373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7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3769A-545B-4D86-804F-3393BC306F5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0A7D-FC5F-4803-A3A9-1E0CF15031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5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E96D-CBC4-4DF5-A508-F392F58CEAE8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2468-B5B0-451F-9567-EE3B3C6844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9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E24A0-5D99-4918-821E-CA94CE8FF155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9B6DE-D711-4168-A0AF-52B073894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68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DCF6-4B1F-46A6-A596-97C191E0B568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4F8E-C517-4B5D-A24B-C901D5450D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8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4FFC-3692-4012-99A1-59D8360813B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0B92-6CA1-411A-8471-FC6CDD4081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9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4FFC-3692-4012-99A1-59D8360813B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0B92-6CA1-411A-8471-FC6CDD4081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32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4FFC-3692-4012-99A1-59D8360813B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0B92-6CA1-411A-8471-FC6CDD4081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1665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4FFC-3692-4012-99A1-59D8360813B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0B92-6CA1-411A-8471-FC6CDD4081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08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4FFC-3692-4012-99A1-59D8360813B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0B92-6CA1-411A-8471-FC6CDD4081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27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4FFC-3692-4012-99A1-59D8360813B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0B92-6CA1-411A-8471-FC6CDD4081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55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9632-EFF1-4962-82FE-597F7A0240A0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FF4C-4D5D-4277-859C-31DD8878F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4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808C-4274-4255-8AB7-56A5DD069F47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D96-F96F-4C72-A619-8F2E7B646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88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āmas 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732865"/>
            <a:ext cx="103632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9201" y="932112"/>
            <a:ext cx="9144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>
              <a:defRPr lang="en-US" sz="1600"/>
            </a:lvl1pPr>
          </a:lstStyle>
          <a:p>
            <a:pPr lvl="0"/>
            <a:r>
              <a:rPr lang="lv-LV" noProof="0"/>
              <a:t>Noklikšķiniet uz ikonas, lai pievienotu attēlu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5299603"/>
            <a:ext cx="103632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5E0A8A-0A2E-4C65-8034-8C61FB722075}" type="datetimeFigureOut">
              <a:rPr lang="en-US"/>
              <a:pPr/>
              <a:t>7/12/2021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lv-LV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ADBD5-18DC-46AA-BEEA-94DD653C88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7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0A74FFC-3692-4012-99A1-59D8360813BA}" type="datetimeFigureOut">
              <a:rPr lang="en-US" smtClean="0"/>
              <a:pPr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80B92-6CA1-411A-8471-FC6CDD4081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314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  <p:sldLayoutId id="2147484065" r:id="rId13"/>
    <p:sldLayoutId id="2147484066" r:id="rId14"/>
    <p:sldLayoutId id="2147484067" r:id="rId15"/>
    <p:sldLayoutId id="2147484068" r:id="rId16"/>
    <p:sldLayoutId id="2147484069" r:id="rId17"/>
    <p:sldLayoutId id="214748407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E6A222EB-A81E-4238-B08D-AAB1828C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014676C-074B-475A-8346-9C901C86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>
                <a:alpha val="7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1" name="Subtitle 2"/>
          <p:cNvSpPr>
            <a:spLocks noGrp="1"/>
          </p:cNvSpPr>
          <p:nvPr>
            <p:ph type="subTitle" idx="1"/>
          </p:nvPr>
        </p:nvSpPr>
        <p:spPr>
          <a:xfrm>
            <a:off x="1154955" y="1266958"/>
            <a:ext cx="2904124" cy="4528457"/>
          </a:xfrm>
        </p:spPr>
        <p:txBody>
          <a:bodyPr anchor="ctr">
            <a:normAutofit/>
          </a:bodyPr>
          <a:lstStyle/>
          <a:p>
            <a:pPr marR="0" algn="r"/>
            <a:r>
              <a:rPr lang="en-US" i="1" dirty="0">
                <a:solidFill>
                  <a:schemeClr val="tx2"/>
                </a:solidFill>
              </a:rPr>
              <a:t>scenarios for long term growth</a:t>
            </a:r>
          </a:p>
          <a:p>
            <a:pPr marR="0" algn="r"/>
            <a:r>
              <a:rPr lang="en-US" dirty="0">
                <a:solidFill>
                  <a:schemeClr val="tx2"/>
                </a:solidFill>
              </a:rPr>
              <a:t>Presentation 19-12-2013</a:t>
            </a:r>
          </a:p>
          <a:p>
            <a:pPr marR="0" algn="r"/>
            <a:r>
              <a:rPr lang="lv-LV" dirty="0">
                <a:solidFill>
                  <a:schemeClr val="tx2"/>
                </a:solidFill>
              </a:rPr>
              <a:t>Saeima - </a:t>
            </a:r>
            <a:r>
              <a:rPr lang="en-US" dirty="0">
                <a:solidFill>
                  <a:schemeClr val="tx2"/>
                </a:solidFill>
              </a:rPr>
              <a:t>Innovation and research subcommittee</a:t>
            </a:r>
          </a:p>
          <a:p>
            <a:pPr marR="0" algn="r"/>
            <a:r>
              <a:rPr lang="en-US" dirty="0">
                <a:solidFill>
                  <a:schemeClr val="tx2"/>
                </a:solidFill>
              </a:rPr>
              <a:t>Economic, agricultural, environmental and regional policy committee</a:t>
            </a:r>
          </a:p>
          <a:p>
            <a:pPr marR="0"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266958"/>
            <a:ext cx="6808362" cy="4528457"/>
          </a:xfrm>
        </p:spPr>
        <p:txBody>
          <a:bodyPr anchor="ctr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6100"/>
              <a:t>Photonics and quantum science in Latvia – smart specialization</a:t>
            </a:r>
            <a:r>
              <a:rPr lang="lv-LV" sz="6100"/>
              <a:t>... </a:t>
            </a:r>
            <a:endParaRPr lang="en-US" sz="6100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/>
              <a:t>TOPICS</a:t>
            </a:r>
            <a:endParaRPr lang="en-US" dirty="0"/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2057400" y="1524000"/>
            <a:ext cx="7772400" cy="4419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500" dirty="0"/>
              <a:t>Context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Smart specialization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European Commission strategies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 dirty="0"/>
              <a:t>Key Enabling Technologies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 dirty="0"/>
              <a:t>Stairways to Excellence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Photonics markets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Latvian photonics R&amp;D capabilities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Opportunity created by FOTONIKA-LV project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Three scenarios for Latvia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 dirty="0"/>
              <a:t>Business as usual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 dirty="0"/>
              <a:t>NAP</a:t>
            </a:r>
            <a:r>
              <a:rPr lang="lv-LV" sz="2100" i="1" dirty="0"/>
              <a:t>2020</a:t>
            </a:r>
            <a:r>
              <a:rPr lang="en-US" sz="2100" i="1" dirty="0"/>
              <a:t> plan is achieved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 dirty="0"/>
              <a:t>Photonics a national development priority</a:t>
            </a:r>
          </a:p>
          <a:p>
            <a:pPr>
              <a:lnSpc>
                <a:spcPct val="80000"/>
              </a:lnSpc>
              <a:buFont typeface="Webdings" pitchFamily="18" charset="2"/>
              <a:buChar char=""/>
            </a:pPr>
            <a:r>
              <a:rPr lang="en-US" sz="2500" dirty="0"/>
              <a:t>Recommendations</a:t>
            </a:r>
          </a:p>
          <a:p>
            <a:pPr>
              <a:lnSpc>
                <a:spcPct val="80000"/>
              </a:lnSpc>
            </a:pPr>
            <a:endParaRPr lang="en-US" sz="2500" dirty="0"/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500"/>
              <a:t>Present status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i="1"/>
              <a:t>exports are primarily low value-added commodities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i="1"/>
              <a:t>Latvia is last in EU in innovation, investment in RDI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i="1"/>
              <a:t>Low use of R&amp;D by business</a:t>
            </a:r>
          </a:p>
          <a:p>
            <a:pPr>
              <a:lnSpc>
                <a:spcPct val="80000"/>
              </a:lnSpc>
            </a:pPr>
            <a:r>
              <a:rPr lang="en-US" sz="2500"/>
              <a:t>Latvia’s future depends on developing a knowledge based economy producing high-value added products and services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/>
              <a:t>Central theme of NAP2020</a:t>
            </a:r>
          </a:p>
          <a:p>
            <a:pPr>
              <a:lnSpc>
                <a:spcPct val="80000"/>
              </a:lnSpc>
            </a:pPr>
            <a:r>
              <a:rPr lang="en-US" sz="2500"/>
              <a:t>Foundation for the future is scientific and innovation capacity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/>
              <a:t>Education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/>
              <a:t>Strategically directed R&amp;D capabilities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100" i="1"/>
              <a:t>Financing and policy that supports innovation and commercialization</a:t>
            </a:r>
          </a:p>
          <a:p>
            <a:pPr>
              <a:lnSpc>
                <a:spcPct val="80000"/>
              </a:lnSpc>
            </a:pPr>
            <a:endParaRPr lang="en-US"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Smart specialization</a:t>
            </a:r>
            <a:r>
              <a:rPr lang="lv-LV" dirty="0"/>
              <a:t> (ris3)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500"/>
              <a:t>Regional focus on fields that promise sustainable, high returns.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sz="2100" i="1"/>
              <a:t>Links R&amp;D, education, production, marketing and sales, other capabilities</a:t>
            </a:r>
          </a:p>
          <a:p>
            <a:pPr>
              <a:lnSpc>
                <a:spcPct val="90000"/>
              </a:lnSpc>
            </a:pPr>
            <a:r>
              <a:rPr lang="en-US" sz="2500"/>
              <a:t>Deciding factor in structural funds and cohesion funds.  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sz="2100" b="1" i="1"/>
              <a:t>Projects not in smart specialization will not be funded through these funds.</a:t>
            </a:r>
          </a:p>
          <a:p>
            <a:pPr>
              <a:lnSpc>
                <a:spcPct val="90000"/>
              </a:lnSpc>
            </a:pPr>
            <a:r>
              <a:rPr lang="en-US" sz="2500"/>
              <a:t>EC strategies</a:t>
            </a:r>
            <a:r>
              <a:rPr lang="lv-LV" sz="2500"/>
              <a:t> for R&amp;D funding</a:t>
            </a:r>
            <a:endParaRPr lang="en-US" sz="2500"/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sz="2100" i="1"/>
              <a:t>Key enabling technologies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sz="2100" i="1"/>
              <a:t>Innovation Divide and Stairways to Excellence</a:t>
            </a:r>
          </a:p>
          <a:p>
            <a:pPr>
              <a:lnSpc>
                <a:spcPct val="90000"/>
              </a:lnSpc>
            </a:pPr>
            <a:r>
              <a:rPr lang="en-US" sz="2500"/>
              <a:t>Structural funds can leverage Horizon 2020 projects – if  in smart specialization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 technologies and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500" b="1"/>
              <a:t>Photonics – control of photons (light) to achieve human objectives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i="1"/>
              <a:t>Fiberoptics – faster internet, telecommunications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i="1"/>
              <a:t>Biophotonics – safer, cheaper medical diagnostics and treatments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i="1"/>
              <a:t>Laser technologies – measurement, manufacturing, communications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i="1"/>
              <a:t>Lighting systems – key to quality of life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i="1"/>
              <a:t>Entertainment systems – image information recording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i="1"/>
              <a:t>Optics, astronomy, quantum technologies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57200"/>
            <a:ext cx="8229600" cy="5549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500" b="1" dirty="0"/>
              <a:t>Photonics</a:t>
            </a:r>
            <a:r>
              <a:rPr lang="en-US" sz="2500" b="1" dirty="0">
                <a:latin typeface="Arial" pitchFamily="34" charset="0"/>
              </a:rPr>
              <a:t>, Quantum sciences and technologies is an appropriate smart specialization domain </a:t>
            </a:r>
          </a:p>
          <a:p>
            <a:pPr>
              <a:lnSpc>
                <a:spcPct val="90000"/>
              </a:lnSpc>
            </a:pPr>
            <a:endParaRPr lang="en-US" sz="2500" b="1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500" b="1" dirty="0">
                <a:latin typeface="Arial" pitchFamily="34" charset="0"/>
              </a:rPr>
              <a:t>In this domain world wide competitive  industry in photonics meet  world wide recognized scientific research in quantum sciences and laser applications</a:t>
            </a:r>
          </a:p>
          <a:p>
            <a:pPr>
              <a:lnSpc>
                <a:spcPct val="90000"/>
              </a:lnSpc>
            </a:pPr>
            <a:r>
              <a:rPr lang="en-US" sz="2500" b="1" dirty="0">
                <a:latin typeface="Arial" pitchFamily="34" charset="0"/>
              </a:rPr>
              <a:t>Out of 8000 publications  2000 highly cited publications are in this domain in Latvia</a:t>
            </a:r>
          </a:p>
          <a:p>
            <a:pPr>
              <a:lnSpc>
                <a:spcPct val="90000"/>
              </a:lnSpc>
            </a:pPr>
            <a:endParaRPr lang="en-US" sz="2500" b="1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500" b="1" dirty="0">
                <a:latin typeface="Arial" pitchFamily="34" charset="0"/>
              </a:rPr>
              <a:t> Therefore this smart specialization domain in Latvia has strong background in competitive  industry and stairways to excellence via world class research capacity</a:t>
            </a:r>
            <a:endParaRPr lang="en-US" i="1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 – horizontal technology across multiple markets and sectors</a:t>
            </a:r>
          </a:p>
        </p:txBody>
      </p:sp>
      <p:pic>
        <p:nvPicPr>
          <p:cNvPr id="11" name="Picture Placeholder 10" descr="photonics type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4050" b="14050"/>
          <a:stretch>
            <a:fillRect/>
          </a:stretch>
        </p:blipFill>
        <p:spPr/>
      </p:pic>
      <p:sp>
        <p:nvSpPr>
          <p:cNvPr id="21507" name="Text Placeholder 9"/>
          <p:cNvSpPr>
            <a:spLocks noGrp="1"/>
          </p:cNvSpPr>
          <p:nvPr>
            <p:ph type="body" sz="half" idx="2"/>
          </p:nvPr>
        </p:nvSpPr>
        <p:spPr>
          <a:xfrm>
            <a:off x="1981200" y="5299076"/>
            <a:ext cx="7772400" cy="493713"/>
          </a:xfrm>
        </p:spPr>
        <p:txBody>
          <a:bodyPr/>
          <a:lstStyle/>
          <a:p>
            <a:r>
              <a:rPr lang="en-US" b="1" i="1"/>
              <a:t>Thousands of market applications with high margin opportunities!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 technologies for the very small to very large</a:t>
            </a:r>
          </a:p>
        </p:txBody>
      </p:sp>
      <p:pic>
        <p:nvPicPr>
          <p:cNvPr id="22529" name="Content Placeholder 7" descr="photonics micr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01056" y="3205956"/>
            <a:ext cx="2400300" cy="1905000"/>
          </a:xfrm>
        </p:spPr>
      </p:pic>
      <p:pic>
        <p:nvPicPr>
          <p:cNvPr id="22530" name="Content Placeholder 8" descr="photonics macro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00900" y="2592388"/>
            <a:ext cx="1981200" cy="23050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028700"/>
            <a:ext cx="718185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8400" y="457200"/>
            <a:ext cx="7772400" cy="9692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/>
              <a:t> SWOT </a:t>
            </a:r>
            <a:r>
              <a:rPr lang="lv-LV" dirty="0" err="1"/>
              <a:t>Photonics</a:t>
            </a:r>
            <a:r>
              <a:rPr lang="lv-LV" dirty="0"/>
              <a:t> </a:t>
            </a:r>
            <a:r>
              <a:rPr lang="lv-LV" dirty="0" err="1"/>
              <a:t>in</a:t>
            </a:r>
            <a:r>
              <a:rPr lang="lv-LV" dirty="0"/>
              <a:t> </a:t>
            </a:r>
            <a:r>
              <a:rPr lang="lv-LV" dirty="0" err="1"/>
              <a:t>Europe</a:t>
            </a:r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 </a:t>
            </a:r>
            <a:r>
              <a:rPr lang="lv-LV" dirty="0"/>
              <a:t>-</a:t>
            </a:r>
            <a:r>
              <a:rPr lang="en-US" dirty="0"/>
              <a:t> a key enabling technology</a:t>
            </a:r>
          </a:p>
        </p:txBody>
      </p:sp>
      <p:sp>
        <p:nvSpPr>
          <p:cNvPr id="2457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500"/>
              <a:t>European Commission (EC) defined photonics as key to the long term competitiveness of the EU</a:t>
            </a:r>
          </a:p>
          <a:p>
            <a:r>
              <a:rPr lang="en-US" sz="2500"/>
              <a:t>2014-2020</a:t>
            </a:r>
            <a:r>
              <a:rPr lang="lv-LV" sz="2500"/>
              <a:t> EC</a:t>
            </a:r>
            <a:r>
              <a:rPr lang="en-US" sz="2500"/>
              <a:t> funding priorities intended to accelerate development of photonics technologies</a:t>
            </a:r>
          </a:p>
          <a:p>
            <a:r>
              <a:rPr lang="en-US" sz="2500"/>
              <a:t>Photonics involved in 10% of jobs in EU</a:t>
            </a:r>
          </a:p>
          <a:p>
            <a:r>
              <a:rPr lang="en-US" sz="2500"/>
              <a:t>Global photonics market </a:t>
            </a:r>
          </a:p>
          <a:p>
            <a:pPr lvl="1">
              <a:buFont typeface="Symbol" pitchFamily="18" charset="2"/>
              <a:buChar char="¾"/>
            </a:pPr>
            <a:r>
              <a:rPr lang="en-US" sz="2100"/>
              <a:t>2012 exceed 300 billion € </a:t>
            </a:r>
          </a:p>
          <a:p>
            <a:pPr lvl="1">
              <a:buFont typeface="Symbol" pitchFamily="18" charset="2"/>
              <a:buChar char="¾"/>
            </a:pPr>
            <a:r>
              <a:rPr lang="en-US" sz="2100"/>
              <a:t>forecast to grow to 480 billion €  by 2015</a:t>
            </a:r>
          </a:p>
          <a:p>
            <a:pPr lvl="1">
              <a:buFont typeface="Symbol" pitchFamily="18" charset="2"/>
              <a:buChar char="¾"/>
            </a:pPr>
            <a:r>
              <a:rPr lang="en-US" sz="2100"/>
              <a:t>Implicit growth rate  - 1</a:t>
            </a:r>
            <a:r>
              <a:rPr lang="lv-LV" sz="2100"/>
              <a:t>8</a:t>
            </a:r>
            <a:r>
              <a:rPr lang="en-US" sz="2100"/>
              <a:t>% per annum overall.  Specific technologies much higher growth.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err="1"/>
              <a:t>Key-enabling</a:t>
            </a:r>
            <a:r>
              <a:rPr lang="lv-LV" dirty="0"/>
              <a:t> </a:t>
            </a:r>
            <a:r>
              <a:rPr lang="lv-LV" dirty="0" err="1"/>
              <a:t>technologies</a:t>
            </a:r>
            <a:endParaRPr lang="en-US" dirty="0"/>
          </a:p>
        </p:txBody>
      </p:sp>
      <p:pic>
        <p:nvPicPr>
          <p:cNvPr id="2560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03313" y="2276871"/>
            <a:ext cx="8947150" cy="374729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ChangeAspect="1"/>
          </p:cNvGraphicFramePr>
          <p:nvPr/>
        </p:nvGraphicFramePr>
        <p:xfrm>
          <a:off x="2819400" y="1524000"/>
          <a:ext cx="6550334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2"/>
            <a:ext cx="7772400" cy="99059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EC agreement with EIB</a:t>
            </a:r>
          </a:p>
        </p:txBody>
      </p:sp>
      <p:sp>
        <p:nvSpPr>
          <p:cNvPr id="27649" name="Content Placeholder 2"/>
          <p:cNvSpPr>
            <a:spLocks noGrp="1"/>
          </p:cNvSpPr>
          <p:nvPr>
            <p:ph idx="1"/>
          </p:nvPr>
        </p:nvSpPr>
        <p:spPr>
          <a:xfrm>
            <a:off x="1981200" y="2141538"/>
            <a:ext cx="7772400" cy="43354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lv-LV" sz="2500"/>
              <a:t>KETS </a:t>
            </a:r>
            <a:r>
              <a:rPr lang="en-US" sz="2500"/>
              <a:t>should be a priority investment area in Europe! </a:t>
            </a:r>
          </a:p>
          <a:p>
            <a:pPr>
              <a:lnSpc>
                <a:spcPct val="90000"/>
              </a:lnSpc>
            </a:pPr>
            <a:r>
              <a:rPr lang="en-US" sz="2500"/>
              <a:t>The European Investment Bank will offer improved access to financing for KETS</a:t>
            </a:r>
          </a:p>
          <a:p>
            <a:pPr>
              <a:lnSpc>
                <a:spcPct val="90000"/>
              </a:lnSpc>
            </a:pPr>
            <a:r>
              <a:rPr lang="en-US" sz="2500"/>
              <a:t>The importance of KETs in delivering sustainable growth, creating high-value jobs and solving societal challenges has also been underlined in the reinforced industrial policy Communication of October 2012. 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sz="1700" i="1"/>
              <a:t>COM(2012) 341, A European Strategy for Key Enabling Technologies – A bridge to growth and jobs.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sz="1700" i="1"/>
              <a:t>COM(2012) 582, A Stronger European Industry for Growth and Economic Recovery.</a:t>
            </a:r>
          </a:p>
          <a:p>
            <a:pPr>
              <a:lnSpc>
                <a:spcPct val="90000"/>
              </a:lnSpc>
            </a:pPr>
            <a:endParaRPr lang="en-US" sz="2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/>
              <a:t>KETS </a:t>
            </a:r>
            <a:r>
              <a:rPr lang="lv-LV" dirty="0" err="1"/>
              <a:t>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300"/>
              <a:t>Three years of study, nearly 2,000 pages of supporting documentation, buy-in from industry, unions, leading researchers</a:t>
            </a:r>
          </a:p>
          <a:p>
            <a:pPr>
              <a:lnSpc>
                <a:spcPct val="90000"/>
              </a:lnSpc>
            </a:pPr>
            <a:r>
              <a:rPr lang="en-US" sz="2300"/>
              <a:t>KETS can lead to market disruption and continued competitive advantage to EU manufacturers</a:t>
            </a:r>
          </a:p>
          <a:p>
            <a:pPr>
              <a:lnSpc>
                <a:spcPct val="90000"/>
              </a:lnSpc>
            </a:pPr>
            <a:r>
              <a:rPr lang="en-US" sz="2300"/>
              <a:t>Alternative – lose manufacturing and basis for wealth</a:t>
            </a:r>
            <a:endParaRPr lang="lv-LV" sz="2300"/>
          </a:p>
          <a:p>
            <a:pPr>
              <a:lnSpc>
                <a:spcPct val="90000"/>
              </a:lnSpc>
            </a:pPr>
            <a:r>
              <a:rPr lang="en-US" sz="2300"/>
              <a:t>Strategy worked for Sweden and Germany faced with low cost competition from Asia</a:t>
            </a:r>
          </a:p>
          <a:p>
            <a:pPr>
              <a:lnSpc>
                <a:spcPct val="90000"/>
              </a:lnSpc>
            </a:pPr>
            <a:r>
              <a:rPr lang="en-US" sz="2300"/>
              <a:t>KETS priorities attempt to apply a similar strategy to the entire EU</a:t>
            </a:r>
            <a:endParaRPr lang="lv-LV" sz="2300"/>
          </a:p>
          <a:p>
            <a:pPr>
              <a:lnSpc>
                <a:spcPct val="90000"/>
              </a:lnSpc>
            </a:pPr>
            <a:r>
              <a:rPr lang="en-US" sz="2300"/>
              <a:t>30% H2020 linked to KETS.   Favorable financing to get to production fast.</a:t>
            </a:r>
          </a:p>
          <a:p>
            <a:pPr lvl="1">
              <a:lnSpc>
                <a:spcPct val="90000"/>
              </a:lnSpc>
            </a:pPr>
            <a:endParaRPr lang="en-US" sz="1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 descr="rd-innovation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612775"/>
            <a:ext cx="86106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4" descr="lv innov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685800"/>
            <a:ext cx="5010150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5" descr="lv investment r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1" y="3810001"/>
            <a:ext cx="4791075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Box 6"/>
          <p:cNvSpPr txBox="1">
            <a:spLocks noChangeArrowheads="1"/>
          </p:cNvSpPr>
          <p:nvPr/>
        </p:nvSpPr>
        <p:spPr bwMode="auto">
          <a:xfrm>
            <a:off x="7315200" y="1219200"/>
            <a:ext cx="2819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Innovation performance</a:t>
            </a:r>
          </a:p>
        </p:txBody>
      </p:sp>
      <p:sp>
        <p:nvSpPr>
          <p:cNvPr id="31749" name="TextBox 7"/>
          <p:cNvSpPr txBox="1">
            <a:spLocks noChangeArrowheads="1"/>
          </p:cNvSpPr>
          <p:nvPr/>
        </p:nvSpPr>
        <p:spPr bwMode="auto">
          <a:xfrm>
            <a:off x="2286000" y="4572001"/>
            <a:ext cx="2438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2400"/>
              <a:t>R&amp;D</a:t>
            </a:r>
          </a:p>
          <a:p>
            <a:r>
              <a:rPr lang="lv-LV" sz="2400"/>
              <a:t>Investment</a:t>
            </a:r>
            <a:endParaRPr lang="en-US"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rdinves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6939" y="1335089"/>
            <a:ext cx="7858125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/>
              <a:t>R&amp;D </a:t>
            </a:r>
            <a:r>
              <a:rPr lang="lv-LV" dirty="0" err="1"/>
              <a:t>investment</a:t>
            </a:r>
            <a:r>
              <a:rPr lang="lv-LV" dirty="0"/>
              <a:t> </a:t>
            </a:r>
            <a:r>
              <a:rPr lang="lv-LV" dirty="0" err="1"/>
              <a:t>fuels</a:t>
            </a:r>
            <a:r>
              <a:rPr lang="lv-LV" dirty="0"/>
              <a:t> </a:t>
            </a:r>
            <a:r>
              <a:rPr lang="lv-LV" dirty="0" err="1"/>
              <a:t>growth</a:t>
            </a:r>
            <a:endParaRPr lang="en-US" dirty="0"/>
          </a:p>
        </p:txBody>
      </p:sp>
      <p:sp>
        <p:nvSpPr>
          <p:cNvPr id="3277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innovation divide is a danger to </a:t>
            </a:r>
            <a:r>
              <a:rPr lang="en-US" dirty="0" err="1"/>
              <a:t>latvia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The brain drain from Latvia can be expected to intensify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Symbol" pitchFamily="18" charset="2"/>
              <a:buChar char="¾"/>
              <a:defRPr/>
            </a:pPr>
            <a:r>
              <a:rPr lang="en-US" i="1" dirty="0"/>
              <a:t>The EU needs one million more scientists by 2020 to meet development goals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dirty="0"/>
              <a:t>L</a:t>
            </a:r>
            <a:r>
              <a:rPr lang="en-US" dirty="0"/>
              <a:t>atvia must fully use Stairway to Excellence programs to retain top scientists and to recruit and repatriate new scientists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Exploit synergies between Horizon 2020 and Cohesion Fund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Can combine structure funds and H2020 in the same project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Focus on priority areas where excellence can be achieved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Latvian photonics R&amp;D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1990 Latvia had world class capabilities in lasers, astronomy, geodetics, optoelectronics and other technologies.  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Symbol" pitchFamily="18" charset="2"/>
              <a:buChar char="¾"/>
              <a:defRPr/>
            </a:pPr>
            <a:r>
              <a:rPr lang="en-US" i="1" dirty="0"/>
              <a:t>Some equipment and manpower from that period is still available, but is aging </a:t>
            </a:r>
            <a:r>
              <a:rPr lang="lv-LV" i="1" dirty="0"/>
              <a:t>and </a:t>
            </a:r>
            <a:r>
              <a:rPr lang="en-US" i="1" dirty="0"/>
              <a:t>underutilized.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Symbol" pitchFamily="18" charset="2"/>
              <a:buChar char="¾"/>
              <a:defRPr/>
            </a:pPr>
            <a:r>
              <a:rPr lang="en-US" i="1" dirty="0"/>
              <a:t>Collaboration with key international R&amp;D institutes built, and continues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Structural fund investments period 2005-2012 in modern photonics R&amp;D equipment 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Symbol" pitchFamily="18" charset="2"/>
              <a:buChar char="¾"/>
              <a:defRPr/>
            </a:pPr>
            <a:r>
              <a:rPr lang="en-US" dirty="0"/>
              <a:t>Capacity increased but underutilized due to underinvestment in personnel to use R&amp;D equipment in projects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Potentially competitive in specific fields with world’s best</a:t>
            </a:r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609602"/>
            <a:ext cx="7772400" cy="114299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 R&amp;D in Latvia</a:t>
            </a:r>
          </a:p>
        </p:txBody>
      </p:sp>
      <p:sp>
        <p:nvSpPr>
          <p:cNvPr id="35842" name="Text Placeholder 4"/>
          <p:cNvSpPr>
            <a:spLocks noGrp="1"/>
          </p:cNvSpPr>
          <p:nvPr>
            <p:ph type="body" idx="1"/>
          </p:nvPr>
        </p:nvSpPr>
        <p:spPr>
          <a:xfrm>
            <a:off x="2209801" y="1752601"/>
            <a:ext cx="3540125" cy="576263"/>
          </a:xfrm>
        </p:spPr>
        <p:txBody>
          <a:bodyPr/>
          <a:lstStyle/>
          <a:p>
            <a:r>
              <a:rPr lang="en-US"/>
              <a:t>Latvian institutes 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sz="half" idx="2"/>
          </p:nvPr>
        </p:nvSpPr>
        <p:spPr>
          <a:xfrm>
            <a:off x="1981201" y="2438400"/>
            <a:ext cx="3813175" cy="3352800"/>
          </a:xfrm>
        </p:spPr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University of Latvia – multiple institutes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Atomic Physics and Spectroscopy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Astronomy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Geodynamics and </a:t>
            </a:r>
            <a:r>
              <a:rPr lang="en-US" dirty="0" err="1"/>
              <a:t>Ģeoinformatics</a:t>
            </a:r>
            <a:endParaRPr lang="en-US" dirty="0"/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Solid State Physics Institute / 40% photonics</a:t>
            </a:r>
          </a:p>
          <a:p>
            <a:pPr marL="859536" lvl="2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/>
              <a:t>Crystal and Optoelectronic Materials</a:t>
            </a:r>
          </a:p>
          <a:p>
            <a:pPr marL="859536" lvl="2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/>
              <a:t>Photonic Material Physics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Quantum computing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Quantum technology</a:t>
            </a:r>
          </a:p>
        </p:txBody>
      </p:sp>
      <p:sp>
        <p:nvSpPr>
          <p:cNvPr id="35843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248400" y="1752601"/>
            <a:ext cx="3517900" cy="576263"/>
          </a:xfrm>
        </p:spPr>
        <p:txBody>
          <a:bodyPr/>
          <a:lstStyle/>
          <a:p>
            <a:r>
              <a:rPr lang="en-US"/>
              <a:t>Capabilities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940426" y="2590800"/>
            <a:ext cx="3813175" cy="3200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200"/>
              <a:t>1/5 of Latvian R&amp;D personnel involved in photonics and quantum technology  - over 700 scientists.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200"/>
              <a:t>Photonics and quantum science and quantum technology is a field where Latvia has achieved excellence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2200"/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2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ChangeAspect="1"/>
          </p:cNvGraphicFramePr>
          <p:nvPr/>
        </p:nvGraphicFramePr>
        <p:xfrm>
          <a:off x="2971800" y="1676400"/>
          <a:ext cx="6137918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err="1"/>
              <a:t>Identifying</a:t>
            </a:r>
            <a:r>
              <a:rPr lang="lv-LV" dirty="0"/>
              <a:t> </a:t>
            </a:r>
            <a:r>
              <a:rPr lang="lv-LV" dirty="0" err="1"/>
              <a:t>excellence</a:t>
            </a:r>
            <a:r>
              <a:rPr lang="lv-LV" dirty="0"/>
              <a:t> </a:t>
            </a:r>
            <a:r>
              <a:rPr lang="lv-LV" dirty="0" err="1"/>
              <a:t>in</a:t>
            </a:r>
            <a:r>
              <a:rPr lang="lv-LV" dirty="0"/>
              <a:t> R&amp;D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err="1"/>
              <a:t>Identifying</a:t>
            </a:r>
            <a:r>
              <a:rPr lang="lv-LV" dirty="0"/>
              <a:t> </a:t>
            </a:r>
            <a:r>
              <a:rPr lang="lv-LV" dirty="0" err="1"/>
              <a:t>excellence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European Research Council grants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Andris Ambainis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Coordination of European level projects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Andris Ambainis – quantum computing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FOTONIKA-LV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Organic Synthesis Institute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Photonics and quantum science and technology have won about 18 million Euro in EU program funding – ERC, Framework, others.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/>
              <a:t>Photonics have also received awards from ESA and EURATOM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err="1"/>
              <a:t>Viatcheslavs</a:t>
            </a:r>
            <a:r>
              <a:rPr lang="en-US" dirty="0"/>
              <a:t> </a:t>
            </a:r>
            <a:r>
              <a:rPr lang="en-US" dirty="0" err="1"/>
              <a:t>Kashchayevs</a:t>
            </a:r>
            <a:r>
              <a:rPr lang="en-US" dirty="0"/>
              <a:t>, was recognized at </a:t>
            </a:r>
            <a:r>
              <a:rPr lang="en-US" dirty="0" err="1"/>
              <a:t>Davos</a:t>
            </a:r>
            <a:r>
              <a:rPr lang="en-US" dirty="0"/>
              <a:t> as one of top 25 researchers for work on quantum technology.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Latvian photonics industry</a:t>
            </a:r>
          </a:p>
        </p:txBody>
      </p:sp>
      <p:sp>
        <p:nvSpPr>
          <p:cNvPr id="3891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Total sales – a</a:t>
            </a:r>
            <a:r>
              <a:rPr lang="lv-LV"/>
              <a:t>bout</a:t>
            </a:r>
            <a:r>
              <a:rPr lang="en-US"/>
              <a:t> </a:t>
            </a:r>
            <a:r>
              <a:rPr lang="lv-LV"/>
              <a:t>43</a:t>
            </a:r>
            <a:r>
              <a:rPr lang="en-US"/>
              <a:t> million </a:t>
            </a:r>
            <a:r>
              <a:rPr lang="en-US">
                <a:latin typeface="Corbel" pitchFamily="34" charset="0"/>
              </a:rPr>
              <a:t>€, mostly export</a:t>
            </a:r>
          </a:p>
          <a:p>
            <a:r>
              <a:rPr lang="en-US">
                <a:latin typeface="Corbel" pitchFamily="34" charset="0"/>
              </a:rPr>
              <a:t>Active firms</a:t>
            </a:r>
          </a:p>
          <a:p>
            <a:endParaRPr lang="en-US">
              <a:latin typeface="Corbel" pitchFamily="34" charset="0"/>
            </a:endParaRPr>
          </a:p>
          <a:p>
            <a:endParaRPr lang="en-US">
              <a:latin typeface="Corbel" pitchFamily="34" charset="0"/>
            </a:endParaRPr>
          </a:p>
          <a:p>
            <a:endParaRPr lang="en-US">
              <a:latin typeface="Corbel" pitchFamily="34" charset="0"/>
            </a:endParaRPr>
          </a:p>
          <a:p>
            <a:endParaRPr lang="en-US">
              <a:latin typeface="Corbel" pitchFamily="34" charset="0"/>
            </a:endParaRPr>
          </a:p>
          <a:p>
            <a:endParaRPr lang="en-US">
              <a:latin typeface="Corbel" pitchFamily="34" charset="0"/>
            </a:endParaRPr>
          </a:p>
          <a:p>
            <a:endParaRPr lang="en-US">
              <a:latin typeface="Corbel" pitchFamily="34" charset="0"/>
            </a:endParaRPr>
          </a:p>
          <a:p>
            <a:endParaRPr lang="en-US">
              <a:latin typeface="Corbel" pitchFamily="34" charset="0"/>
            </a:endParaRPr>
          </a:p>
          <a:p>
            <a:endParaRPr lang="lv-LV">
              <a:latin typeface="Corbel" pitchFamily="34" charset="0"/>
            </a:endParaRPr>
          </a:p>
          <a:p>
            <a:pPr lvl="1"/>
            <a:endParaRPr lang="en-US">
              <a:latin typeface="Corbel" pitchFamily="34" charset="0"/>
            </a:endParaRPr>
          </a:p>
          <a:p>
            <a:pPr lvl="1"/>
            <a:endParaRPr lang="en-US">
              <a:latin typeface="Corbe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71800" y="2438400"/>
          <a:ext cx="6096000" cy="3017838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7838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Z-Light, LTD; 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Baltic Scientific Instruments, LTD; 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ISP Optics, LTD;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Sidrabe, LTD;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GroGlass, LTD;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Optilas, LTD;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Optron, LTD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Biolitec,LTD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Spatial Initiatives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Eventech, LTD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BurgerMetrics, LTD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HEE Photonic Labs, LTD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EuroLCDs LTD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Fush, LTD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Difraks Sol, LTD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¾"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err="1"/>
              <a:t>Baltic</a:t>
            </a:r>
            <a:r>
              <a:rPr lang="lv-LV" dirty="0"/>
              <a:t> </a:t>
            </a:r>
            <a:r>
              <a:rPr lang="lv-LV" dirty="0" err="1"/>
              <a:t>Photonics</a:t>
            </a:r>
            <a:r>
              <a:rPr lang="lv-LV" dirty="0"/>
              <a:t> </a:t>
            </a:r>
            <a:r>
              <a:rPr lang="lv-LV" dirty="0" err="1"/>
              <a:t>Cluster</a:t>
            </a:r>
            <a:endParaRPr lang="en-US" dirty="0"/>
          </a:p>
        </p:txBody>
      </p:sp>
      <p:sp>
        <p:nvSpPr>
          <p:cNvPr id="3993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Formed in 2011 with 26 member firms and institutes from Estonia, Latvia and Lithuania</a:t>
            </a:r>
          </a:p>
          <a:p>
            <a:r>
              <a:rPr lang="en-US"/>
              <a:t>Annual revenue of firms in 2012 - </a:t>
            </a:r>
            <a:r>
              <a:rPr lang="en-US">
                <a:latin typeface="Corbel" pitchFamily="34" charset="0"/>
              </a:rPr>
              <a:t>€120 M</a:t>
            </a:r>
          </a:p>
          <a:p>
            <a:r>
              <a:rPr lang="en-US">
                <a:latin typeface="Corbel" pitchFamily="34" charset="0"/>
              </a:rPr>
              <a:t>Dr. Jānis Spīgulis of the Atomic Physics &amp; Spectroscopy Institute is the current president</a:t>
            </a:r>
          </a:p>
          <a:p>
            <a:r>
              <a:rPr lang="en-US">
                <a:latin typeface="Corbel" pitchFamily="34" charset="0"/>
              </a:rPr>
              <a:t>Latvia has the greatest concentration of R&amp;D capabilities in BPC</a:t>
            </a:r>
            <a:endParaRPr lang="lv-LV">
              <a:latin typeface="Corbel" pitchFamily="34" charset="0"/>
            </a:endParaRPr>
          </a:p>
          <a:p>
            <a:r>
              <a:rPr lang="en-US">
                <a:latin typeface="Corbel" pitchFamily="34" charset="0"/>
              </a:rPr>
              <a:t>Latvian leadership can stimulate greater success of cluster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Many emerging products</a:t>
            </a:r>
          </a:p>
        </p:txBody>
      </p:sp>
      <p:sp>
        <p:nvSpPr>
          <p:cNvPr id="409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Skin sensor – Dr. Spigulis</a:t>
            </a:r>
          </a:p>
          <a:p>
            <a:r>
              <a:rPr lang="en-US"/>
              <a:t>3D scanning sensor</a:t>
            </a:r>
          </a:p>
          <a:p>
            <a:r>
              <a:rPr lang="en-US"/>
              <a:t>Archival astronomical database</a:t>
            </a:r>
          </a:p>
          <a:p>
            <a:r>
              <a:rPr lang="en-US"/>
              <a:t>Femtosecond laser comb for ultraprecise determination of movement</a:t>
            </a:r>
          </a:p>
          <a:p>
            <a:r>
              <a:rPr lang="en-US"/>
              <a:t>Green lighting systems</a:t>
            </a:r>
            <a:endParaRPr lang="lv-LV"/>
          </a:p>
          <a:p>
            <a:r>
              <a:rPr lang="lv-LV"/>
              <a:t>Flexible X-ray detector</a:t>
            </a:r>
          </a:p>
          <a:p>
            <a:endParaRPr lang="en-US"/>
          </a:p>
          <a:p>
            <a:pPr lvl="1"/>
            <a:endParaRPr lang="lv-LV"/>
          </a:p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 err="1"/>
              <a:t>Photonics</a:t>
            </a:r>
            <a:r>
              <a:rPr lang="lv-LV" dirty="0"/>
              <a:t> </a:t>
            </a:r>
            <a:r>
              <a:rPr lang="lv-LV" dirty="0" err="1"/>
              <a:t>is</a:t>
            </a:r>
            <a:r>
              <a:rPr lang="lv-LV" dirty="0"/>
              <a:t> </a:t>
            </a:r>
            <a:r>
              <a:rPr lang="lv-LV" dirty="0" err="1"/>
              <a:t>key</a:t>
            </a:r>
            <a:r>
              <a:rPr lang="lv-LV" dirty="0"/>
              <a:t> to </a:t>
            </a:r>
            <a:r>
              <a:rPr lang="lv-LV" dirty="0" err="1"/>
              <a:t>space</a:t>
            </a:r>
            <a:r>
              <a:rPr lang="lv-LV" dirty="0"/>
              <a:t> </a:t>
            </a:r>
            <a:r>
              <a:rPr lang="lv-LV" dirty="0" err="1"/>
              <a:t>science</a:t>
            </a:r>
            <a:endParaRPr lang="en-US" dirty="0"/>
          </a:p>
        </p:txBody>
      </p:sp>
      <p:sp>
        <p:nvSpPr>
          <p:cNvPr id="4198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Latvia is strongly represented in space related initiatives:</a:t>
            </a:r>
          </a:p>
          <a:p>
            <a:pPr lvl="1"/>
            <a:r>
              <a:rPr lang="en-US"/>
              <a:t>Astronomy Institute one of largest Schmidt telescopes in Europe</a:t>
            </a:r>
          </a:p>
          <a:p>
            <a:pPr lvl="1"/>
            <a:r>
              <a:rPr lang="en-US"/>
              <a:t>Geodynamics observatory in Riga first to find Sputnik in 1957.  Track record of subsequent achievement.  </a:t>
            </a:r>
          </a:p>
          <a:p>
            <a:r>
              <a:rPr lang="en-US" b="1">
                <a:solidFill>
                  <a:schemeClr val="accent2"/>
                </a:solidFill>
              </a:rPr>
              <a:t>Very important that Latvia be on track to join the European Space Agency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Do Latvia’s R&amp;D priorities differ from EU?</a:t>
            </a:r>
          </a:p>
        </p:txBody>
      </p:sp>
      <p:sp>
        <p:nvSpPr>
          <p:cNvPr id="430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National</a:t>
            </a:r>
            <a:r>
              <a:rPr lang="lv-LV"/>
              <a:t>y</a:t>
            </a:r>
            <a:r>
              <a:rPr lang="en-US"/>
              <a:t> significant R&amp;D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981200" y="1444626"/>
            <a:ext cx="4040188" cy="3941763"/>
          </a:xfrm>
        </p:spPr>
        <p:txBody>
          <a:bodyPr>
            <a:normAutofit fontScale="850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Energy &amp; environment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Pharmacy and biomedicine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Information and communications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err="1"/>
              <a:t>Lettonica</a:t>
            </a:r>
            <a:endParaRPr lang="en-US" dirty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Agriculture and food processing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Forest products and water resources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Nanotechnology and functional materials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Public health and clinical medicine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Political economy and public administration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6169026" y="5410200"/>
            <a:ext cx="4041775" cy="76200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EU key-enabling technologies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6169026" y="1444626"/>
            <a:ext cx="4041775" cy="3941763"/>
          </a:xfrm>
          <a:ln>
            <a:prstDash val="solid"/>
          </a:ln>
        </p:spPr>
        <p:txBody>
          <a:bodyPr>
            <a:normAutofit fontScale="85000" lnSpcReduction="10000"/>
          </a:bodyPr>
          <a:lstStyle/>
          <a:p>
            <a:pPr>
              <a:spcBef>
                <a:spcPct val="0"/>
              </a:spcBef>
            </a:pPr>
            <a:r>
              <a:rPr lang="en-US"/>
              <a:t>Nanotechnology</a:t>
            </a:r>
          </a:p>
          <a:p>
            <a:pPr>
              <a:spcBef>
                <a:spcPct val="0"/>
              </a:spcBef>
            </a:pPr>
            <a:r>
              <a:rPr lang="en-US"/>
              <a:t>Micro &amp; nanoelectronics</a:t>
            </a:r>
          </a:p>
          <a:p>
            <a:pPr>
              <a:spcBef>
                <a:spcPct val="0"/>
              </a:spcBef>
            </a:pPr>
            <a:r>
              <a:rPr lang="en-US"/>
              <a:t>Industrial biotechnology</a:t>
            </a:r>
          </a:p>
          <a:p>
            <a:pPr>
              <a:spcBef>
                <a:spcPct val="0"/>
              </a:spcBef>
            </a:pPr>
            <a:r>
              <a:rPr lang="en-US"/>
              <a:t>Photonics</a:t>
            </a:r>
          </a:p>
          <a:p>
            <a:pPr>
              <a:spcBef>
                <a:spcPct val="0"/>
              </a:spcBef>
            </a:pPr>
            <a:r>
              <a:rPr lang="en-US"/>
              <a:t>Advanced materials</a:t>
            </a:r>
          </a:p>
          <a:p>
            <a:pPr>
              <a:spcBef>
                <a:spcPct val="0"/>
              </a:spcBef>
            </a:pPr>
            <a:r>
              <a:rPr lang="en-US"/>
              <a:t>Advanced manufacturing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419600" y="609600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Nat</a:t>
            </a:r>
            <a:r>
              <a:rPr lang="lv-LV" dirty="0"/>
              <a:t>i</a:t>
            </a:r>
            <a:r>
              <a:rPr lang="en-US" dirty="0" err="1"/>
              <a:t>onal</a:t>
            </a:r>
            <a:r>
              <a:rPr lang="en-US" dirty="0"/>
              <a:t> RD&amp;I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419600" y="939800"/>
            <a:ext cx="7772400" cy="2184400"/>
          </a:xfrm>
        </p:spPr>
        <p:txBody>
          <a:bodyPr>
            <a:normAutofit fontScale="62500" lnSpcReduction="20000"/>
          </a:bodyPr>
          <a:lstStyle/>
          <a:p>
            <a:pPr marL="365760" indent="-256032" fontAlgn="auto">
              <a:spcAft>
                <a:spcPts val="0"/>
              </a:spcAft>
              <a:buNone/>
              <a:defRPr/>
            </a:pPr>
            <a:endParaRPr lang="lv-LV" sz="4800" dirty="0"/>
          </a:p>
          <a:p>
            <a:pPr marL="365760" indent="-256032" fontAlgn="auto">
              <a:spcAft>
                <a:spcPts val="0"/>
              </a:spcAft>
              <a:buNone/>
              <a:defRPr/>
            </a:pPr>
            <a:r>
              <a:rPr lang="en-US" sz="4800" dirty="0"/>
              <a:t>Where’s the </a:t>
            </a:r>
            <a:r>
              <a:rPr lang="en-US" sz="4800" strike="dblStrike" dirty="0">
                <a:solidFill>
                  <a:srgbClr val="FF0000"/>
                </a:solidFill>
              </a:rPr>
              <a:t>beef</a:t>
            </a:r>
            <a:r>
              <a:rPr lang="en-US" sz="4800" dirty="0"/>
              <a:t> </a:t>
            </a:r>
            <a:r>
              <a:rPr lang="lv-LV" sz="4800" dirty="0"/>
              <a:t>KETS</a:t>
            </a:r>
            <a:r>
              <a:rPr lang="en-US" sz="4800" dirty="0"/>
              <a:t>?</a:t>
            </a:r>
            <a:endParaRPr lang="lv-LV" sz="4800" dirty="0"/>
          </a:p>
          <a:p>
            <a:pPr marL="365760" indent="-256032" fontAlgn="auto">
              <a:spcAft>
                <a:spcPts val="0"/>
              </a:spcAft>
              <a:buNone/>
              <a:defRPr/>
            </a:pPr>
            <a:endParaRPr lang="lv-LV" sz="3600" dirty="0"/>
          </a:p>
          <a:p>
            <a:pPr marL="365760" indent="-256032" fontAlgn="auto">
              <a:spcAft>
                <a:spcPts val="0"/>
              </a:spcAft>
              <a:buNone/>
              <a:defRPr/>
            </a:pPr>
            <a:r>
              <a:rPr lang="lv-LV" sz="3600" i="1" dirty="0" err="1"/>
              <a:t>Where’s</a:t>
            </a:r>
            <a:r>
              <a:rPr lang="lv-LV" sz="3600" i="1" dirty="0"/>
              <a:t> </a:t>
            </a:r>
            <a:r>
              <a:rPr lang="lv-LV" sz="3600" i="1" dirty="0" err="1"/>
              <a:t>the</a:t>
            </a:r>
            <a:r>
              <a:rPr lang="lv-LV" sz="3600" i="1" dirty="0"/>
              <a:t> </a:t>
            </a:r>
            <a:r>
              <a:rPr lang="lv-LV" sz="3600" i="1" dirty="0" err="1"/>
              <a:t>photonics</a:t>
            </a:r>
            <a:r>
              <a:rPr lang="lv-LV" sz="3600" i="1" dirty="0"/>
              <a:t>?</a:t>
            </a:r>
          </a:p>
          <a:p>
            <a:pPr marL="365760" indent="-256032" fontAlgn="auto">
              <a:spcAft>
                <a:spcPts val="0"/>
              </a:spcAft>
              <a:buNone/>
              <a:defRPr/>
            </a:pPr>
            <a:r>
              <a:rPr lang="lv-LV" dirty="0"/>
              <a:t> </a:t>
            </a:r>
          </a:p>
          <a:p>
            <a:pPr marL="365760" indent="-256032" fontAlgn="auto">
              <a:spcAft>
                <a:spcPts val="0"/>
              </a:spcAft>
              <a:buNone/>
              <a:defRPr/>
            </a:pPr>
            <a:endParaRPr lang="lv-LV" dirty="0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1981200" y="16002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lv-LV">
              <a:latin typeface="Lucida Sans Unicode" pitchFamily="34" charset="0"/>
            </a:endParaRPr>
          </a:p>
        </p:txBody>
      </p:sp>
      <p:pic>
        <p:nvPicPr>
          <p:cNvPr id="45060" name="Picture 1" descr="C:\Users\Vidvuds\AppData\Local\Microsoft\Windows\Temporary Internet Files\Content.Outlook\UQ0TIZM9\bee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352800"/>
            <a:ext cx="609600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err="1"/>
              <a:t>Smart</a:t>
            </a:r>
            <a:r>
              <a:rPr lang="lv-LV" dirty="0"/>
              <a:t> </a:t>
            </a:r>
            <a:r>
              <a:rPr lang="lv-LV" dirty="0" err="1"/>
              <a:t>specialization</a:t>
            </a:r>
            <a:endParaRPr lang="en-US" dirty="0"/>
          </a:p>
        </p:txBody>
      </p:sp>
      <p:sp>
        <p:nvSpPr>
          <p:cNvPr id="4710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sz="3600" b="1"/>
              <a:t>Power of a laser vs ordinary ligh</a:t>
            </a:r>
            <a:r>
              <a:rPr lang="lv-LV" sz="3600" b="1"/>
              <a:t>t</a:t>
            </a:r>
            <a:endParaRPr lang="en-US" sz="3600" b="1"/>
          </a:p>
          <a:p>
            <a:endParaRPr lang="lv-LV"/>
          </a:p>
          <a:p>
            <a:r>
              <a:rPr lang="en-US"/>
              <a:t>Strategy will have greatest chance of significant success where EU KETS is coherent with regional smart specialization.</a:t>
            </a:r>
            <a:endParaRPr lang="lv-LV"/>
          </a:p>
          <a:p>
            <a:r>
              <a:rPr lang="en-US" b="1" u="sng"/>
              <a:t>All structure fund and cohesion funding dependent on smart specialization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FOTONIKA-LV</a:t>
            </a:r>
            <a:r>
              <a:rPr lang="lv-LV" dirty="0"/>
              <a:t> – a </a:t>
            </a:r>
            <a:r>
              <a:rPr lang="lv-LV" dirty="0" err="1"/>
              <a:t>model</a:t>
            </a:r>
            <a:r>
              <a:rPr lang="lv-LV" dirty="0"/>
              <a:t> for </a:t>
            </a:r>
            <a:r>
              <a:rPr lang="lv-LV" dirty="0" err="1"/>
              <a:t>transforming</a:t>
            </a:r>
            <a:r>
              <a:rPr lang="lv-LV" dirty="0"/>
              <a:t> R&amp;D </a:t>
            </a:r>
            <a:r>
              <a:rPr lang="lv-LV" dirty="0" err="1"/>
              <a:t>strategy</a:t>
            </a:r>
            <a:endParaRPr lang="en-US" dirty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endParaRPr lang="lv-LV" sz="2500"/>
          </a:p>
          <a:p>
            <a:pPr>
              <a:lnSpc>
                <a:spcPct val="80000"/>
              </a:lnSpc>
            </a:pPr>
            <a:r>
              <a:rPr lang="en-US" sz="2500"/>
              <a:t>FOTONIKA-LV directly addresses the photonics KETS for Latvia</a:t>
            </a:r>
          </a:p>
          <a:p>
            <a:pPr>
              <a:lnSpc>
                <a:spcPct val="80000"/>
              </a:lnSpc>
            </a:pPr>
            <a:r>
              <a:rPr lang="en-US" sz="2500"/>
              <a:t>Capacity building through </a:t>
            </a:r>
            <a:r>
              <a:rPr lang="en-US" sz="2500" u="sng"/>
              <a:t>repatriation and recruitment </a:t>
            </a:r>
            <a:r>
              <a:rPr lang="en-US" sz="2500"/>
              <a:t>of top specialists</a:t>
            </a:r>
          </a:p>
          <a:p>
            <a:pPr>
              <a:lnSpc>
                <a:spcPct val="80000"/>
              </a:lnSpc>
            </a:pPr>
            <a:r>
              <a:rPr lang="en-US" sz="2500"/>
              <a:t>Strengthen international R&amp;D collaboration</a:t>
            </a:r>
          </a:p>
          <a:p>
            <a:pPr>
              <a:lnSpc>
                <a:spcPct val="80000"/>
              </a:lnSpc>
            </a:pPr>
            <a:r>
              <a:rPr lang="en-US" sz="2500"/>
              <a:t>Modernize critical R&amp;D equipment</a:t>
            </a:r>
          </a:p>
          <a:p>
            <a:pPr>
              <a:lnSpc>
                <a:spcPct val="80000"/>
              </a:lnSpc>
            </a:pPr>
            <a:r>
              <a:rPr lang="en-US" sz="2500"/>
              <a:t>Spinoff new businesses</a:t>
            </a:r>
          </a:p>
          <a:p>
            <a:pPr>
              <a:lnSpc>
                <a:spcPct val="80000"/>
              </a:lnSpc>
            </a:pPr>
            <a:r>
              <a:rPr lang="en-US" sz="2500"/>
              <a:t>Public outreach, education</a:t>
            </a:r>
            <a:endParaRPr lang="lv-LV" sz="2500"/>
          </a:p>
          <a:p>
            <a:pPr>
              <a:lnSpc>
                <a:spcPct val="80000"/>
              </a:lnSpc>
            </a:pPr>
            <a:r>
              <a:rPr lang="en-US" sz="2500"/>
              <a:t>Need to involve “Stairways to Excellence” to build R&amp;D capabilities than can compete with best in EU.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0" y="0"/>
          <a:ext cx="6675438" cy="667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6" name="SAX XML Reader 5.0" r:id="rId3" imgW="7815288" imgH="7815308" progId="Msxml2.SAXXMLReader.5.0">
                  <p:embed/>
                </p:oleObj>
              </mc:Choice>
              <mc:Fallback>
                <p:oleObj name="SAX XML Reader 5.0" r:id="rId3" imgW="7815288" imgH="7815308" progId="Msxml2.SAXXMLReader.5.0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6675438" cy="66754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 txBox="1">
            <a:spLocks noGrp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/>
          <a:p>
            <a:pPr algn="ctr">
              <a:defRPr/>
            </a:pPr>
            <a:r>
              <a:rPr lang="lv-LV" sz="1400">
                <a:latin typeface="Arial Black" charset="0"/>
                <a:ea typeface="ＭＳ Ｐゴシック" charset="0"/>
                <a:cs typeface="+mn-cs"/>
              </a:rPr>
              <a:t>Ubelis, FOTONIKA-LV/285912,  SSC 27/08/2012</a:t>
            </a:r>
          </a:p>
        </p:txBody>
      </p:sp>
      <p:pic>
        <p:nvPicPr>
          <p:cNvPr id="8192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388" y="908051"/>
            <a:ext cx="7561262" cy="5959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1" y="1"/>
            <a:ext cx="6659563" cy="981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v-LV" dirty="0" err="1"/>
              <a:t>Scenarios</a:t>
            </a:r>
            <a:endParaRPr lang="en-US" dirty="0"/>
          </a:p>
        </p:txBody>
      </p:sp>
      <p:sp>
        <p:nvSpPr>
          <p:cNvPr id="5939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  <a:p>
            <a:pPr>
              <a:buFont typeface="Symbol" pitchFamily="18" charset="2"/>
              <a:buChar char="¾"/>
            </a:pPr>
            <a:r>
              <a:rPr lang="en-US" i="1"/>
              <a:t>Business as usual</a:t>
            </a:r>
          </a:p>
          <a:p>
            <a:pPr>
              <a:buFont typeface="Symbol" pitchFamily="18" charset="2"/>
              <a:buChar char="¾"/>
            </a:pPr>
            <a:endParaRPr lang="en-US" i="1"/>
          </a:p>
          <a:p>
            <a:pPr>
              <a:buFont typeface="Symbol" pitchFamily="18" charset="2"/>
              <a:buChar char="¾"/>
            </a:pPr>
            <a:r>
              <a:rPr lang="en-US" i="1"/>
              <a:t>National development plans succeed</a:t>
            </a:r>
          </a:p>
          <a:p>
            <a:pPr>
              <a:buFont typeface="Symbol" pitchFamily="18" charset="2"/>
              <a:buChar char="¾"/>
            </a:pPr>
            <a:endParaRPr lang="en-US" i="1"/>
          </a:p>
          <a:p>
            <a:pPr>
              <a:buFont typeface="Symbol" pitchFamily="18" charset="2"/>
              <a:buChar char="¾"/>
            </a:pPr>
            <a:r>
              <a:rPr lang="en-US" i="1"/>
              <a:t>Photonics a national priority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Chart 2" descr="cid:image005.png@01CEF4EA.A10E81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1" y="1524001"/>
            <a:ext cx="8056563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1" y="838200"/>
            <a:ext cx="8450263" cy="5029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Business as usual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Investment in R&amp;D remains at recent levels and the NAP goal of 1.5% of GDP is not fulfilled.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Capabilities built by FOTONIKA-LV are not further strengthened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Repatriated personnel return to host countries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Photonics spinoffs are not encouraged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Photonics association does not continue and capabilities revert to less productive state within the LU structure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Emerging photonics industry in Latvia loses its single point of contact for R&amp;D support relating to photonics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Rate of new venture formation in photonics returns to historical rate of 2-3 per decade.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New specialist training lags behind industry needs and photonics businesses in Latvia face increasing shortages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NAP R&amp;D investment goal achieved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Combined public – private investment in R&amp;D reaches 1.5% of GDP by 2020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Base funding for research institutes increased such that all working researchers can receive at least the national average income as base pay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Structure fund rules 2014-2020 favor increased public R&amp;D investment leading to doubling of R&amp;D staff by 2020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Increased staffing leads to greater utilization of R&amp;D equipment which increases R&amp;D services, increases rate of winning Framework grants and increases new venture formation.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Increased funding for venture development increases rate of new venture formation in all technologies.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/>
              <a:t>Photonics growth in Latvia exceeds EU growth rates at 18% per annum.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 needs to be a priority for Latvia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endParaRPr lang="lv-LV" sz="2300"/>
          </a:p>
          <a:p>
            <a:pPr>
              <a:lnSpc>
                <a:spcPct val="80000"/>
              </a:lnSpc>
            </a:pPr>
            <a:r>
              <a:rPr lang="en-US" sz="2300"/>
              <a:t>Photonics businesses in Latvia are high tech leaders – Sidrabe, GroGlas, Baltic Scientific Instruments, Z-Light, Bio-Light Tech, 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 i="1"/>
              <a:t>Other photonics SMEs --Difraks-SOL, HEE Photonics Lab, Euro-LCDs, Holographics, Hologramma, Spatial Initiatives, Fush, Optron, Eventech, Optilas, BurgerTech, Dardedze Holografia</a:t>
            </a:r>
            <a:r>
              <a:rPr lang="en-US" sz="2000"/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300"/>
              <a:t>High potential for new venture formation in high margin niche markets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 i="1"/>
              <a:t>Very large market with multiple segments where 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 i="1"/>
              <a:t>latest technology has advantage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 i="1"/>
              <a:t>EU funding and programs available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n-US" sz="2300"/>
              <a:t>High potential for Stairways to Excellence funding due to demonstrated excellence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endParaRPr lang="en-US" sz="2000" i="1"/>
          </a:p>
          <a:p>
            <a:pPr>
              <a:lnSpc>
                <a:spcPct val="80000"/>
              </a:lnSpc>
            </a:pPr>
            <a:endParaRPr lang="en-US" sz="2300"/>
          </a:p>
          <a:p>
            <a:pPr>
              <a:lnSpc>
                <a:spcPct val="80000"/>
              </a:lnSpc>
            </a:pPr>
            <a:endParaRPr lang="lv-LV" sz="2300"/>
          </a:p>
          <a:p>
            <a:pPr>
              <a:lnSpc>
                <a:spcPct val="80000"/>
              </a:lnSpc>
            </a:pPr>
            <a:endParaRPr lang="en-US" sz="23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 needs to be a priority for Latvia</a:t>
            </a:r>
          </a:p>
        </p:txBody>
      </p:sp>
      <p:sp>
        <p:nvSpPr>
          <p:cNvPr id="6553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lv-LV" sz="2500"/>
          </a:p>
          <a:p>
            <a:pPr>
              <a:lnSpc>
                <a:spcPct val="90000"/>
              </a:lnSpc>
            </a:pPr>
            <a:r>
              <a:rPr lang="en-US" sz="2500"/>
              <a:t>Space is increasing seen as high potential for private business</a:t>
            </a:r>
          </a:p>
          <a:p>
            <a:pPr lvl="1">
              <a:lnSpc>
                <a:spcPct val="90000"/>
              </a:lnSpc>
            </a:pPr>
            <a:r>
              <a:rPr lang="en-US" sz="2100"/>
              <a:t>At least two companies have been formed to do asteroid mining,</a:t>
            </a:r>
          </a:p>
          <a:p>
            <a:pPr lvl="1">
              <a:lnSpc>
                <a:spcPct val="90000"/>
              </a:lnSpc>
            </a:pPr>
            <a:r>
              <a:rPr lang="en-US" sz="2100"/>
              <a:t>Several private companies are in the launch business</a:t>
            </a:r>
          </a:p>
          <a:p>
            <a:pPr lvl="1">
              <a:lnSpc>
                <a:spcPct val="90000"/>
              </a:lnSpc>
            </a:pPr>
            <a:r>
              <a:rPr lang="en-US" sz="2100"/>
              <a:t>Several Moon mining, moon transportation, lunar fuel depot and others have been formed.</a:t>
            </a:r>
          </a:p>
          <a:p>
            <a:pPr>
              <a:lnSpc>
                <a:spcPct val="90000"/>
              </a:lnSpc>
            </a:pPr>
            <a:r>
              <a:rPr lang="en-US" sz="2500"/>
              <a:t>Photonics is the primary way that Latvia participates in space through ESA and NASA projects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 sz="2100"/>
              <a:t>Astronomy, geodetics, geo-informatics, laser ranging, sensors</a:t>
            </a:r>
          </a:p>
          <a:p>
            <a:pPr>
              <a:lnSpc>
                <a:spcPct val="90000"/>
              </a:lnSpc>
            </a:pPr>
            <a:endParaRPr lang="en-US" sz="25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 needs to be a priority for Latvia</a:t>
            </a:r>
          </a:p>
        </p:txBody>
      </p:sp>
      <p:sp>
        <p:nvSpPr>
          <p:cNvPr id="665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  <a:p>
            <a:r>
              <a:rPr lang="en-US"/>
              <a:t>Photonics is a field where Latvia has established excellence recognized at the EU level.</a:t>
            </a:r>
          </a:p>
          <a:p>
            <a:pPr lvl="1"/>
            <a:r>
              <a:rPr lang="en-US"/>
              <a:t>FOTONIKA-LV is the first major Framework project to be coordinated by Latvia</a:t>
            </a:r>
          </a:p>
          <a:p>
            <a:pPr lvl="1"/>
            <a:r>
              <a:rPr lang="en-US"/>
              <a:t>The 3.9 million </a:t>
            </a:r>
            <a:r>
              <a:rPr lang="en-US">
                <a:latin typeface="Corbel" pitchFamily="34" charset="0"/>
              </a:rPr>
              <a:t>€ FOTONIKA –LV project won in a field of hundreds of competing proposals with only 7% success rate</a:t>
            </a:r>
          </a:p>
          <a:p>
            <a:pPr lvl="1"/>
            <a:r>
              <a:rPr lang="en-US">
                <a:latin typeface="Corbel" pitchFamily="34" charset="0"/>
              </a:rPr>
              <a:t>Institutes that comprise the FOTONIKA-LV participate in a consortium that includes 12 leading European institutes.  See chart.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Photonics</a:t>
            </a:r>
            <a:r>
              <a:rPr lang="lv-LV" dirty="0"/>
              <a:t>:</a:t>
            </a:r>
            <a:r>
              <a:rPr lang="en-US" dirty="0"/>
              <a:t> technology to achieve economic breakthrough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300"/>
              <a:t>Photonics is recognized by the European Commission as a key-enabling technology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Information and Communication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Industrial Production, Manufacturing and Quality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Life Sciences and Health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Emerging Lighting, Electronics and Displays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Security, Metrology and Sensors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Design and Manufacturing of Components and Systems</a:t>
            </a:r>
          </a:p>
          <a:p>
            <a:pPr>
              <a:lnSpc>
                <a:spcPct val="80000"/>
              </a:lnSpc>
            </a:pPr>
            <a:r>
              <a:rPr lang="en-US" sz="2300"/>
              <a:t>Huge global market potential - annual growth 1</a:t>
            </a:r>
            <a:r>
              <a:rPr lang="lv-LV" sz="2300"/>
              <a:t>8</a:t>
            </a:r>
            <a:r>
              <a:rPr lang="en-US" sz="2300"/>
              <a:t>%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2012 / $300 billion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2015  / $480 billion forecast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2000"/>
              <a:t>EU 20% </a:t>
            </a:r>
            <a:r>
              <a:rPr lang="lv-LV" sz="2000"/>
              <a:t>global </a:t>
            </a:r>
            <a:r>
              <a:rPr lang="en-US" sz="2000"/>
              <a:t>market share</a:t>
            </a:r>
            <a:endParaRPr lang="lv-LV" sz="2000"/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lv-LV" sz="2000"/>
              <a:t>Many market niches with high margin potential </a:t>
            </a:r>
            <a:endParaRPr lang="en-US" sz="2000"/>
          </a:p>
          <a:p>
            <a:pPr>
              <a:lnSpc>
                <a:spcPct val="80000"/>
              </a:lnSpc>
            </a:pPr>
            <a:r>
              <a:rPr lang="en-US" sz="2300"/>
              <a:t>EU photonics employs 290,000, subcontractors many more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Make photonics a national R&amp;D priority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lnSpc>
                <a:spcPct val="90000"/>
              </a:lnSpc>
              <a:buFont typeface="Verdana" pitchFamily="34" charset="0"/>
              <a:buNone/>
            </a:pPr>
            <a:endParaRPr lang="lv-LV" sz="2100"/>
          </a:p>
          <a:p>
            <a:pPr>
              <a:lnSpc>
                <a:spcPct val="90000"/>
              </a:lnSpc>
            </a:pPr>
            <a:r>
              <a:rPr lang="en-US" sz="2500"/>
              <a:t>Increased potential for successful, even blockbuster products from Latvia</a:t>
            </a:r>
            <a:endParaRPr lang="lv-LV" sz="2500"/>
          </a:p>
          <a:p>
            <a:pPr>
              <a:lnSpc>
                <a:spcPct val="90000"/>
              </a:lnSpc>
            </a:pPr>
            <a:r>
              <a:rPr lang="en-US" sz="2500"/>
              <a:t>Fully utilize Stairways to Excellence</a:t>
            </a:r>
            <a:endParaRPr lang="lv-LV" sz="2500"/>
          </a:p>
          <a:p>
            <a:pPr lvl="1">
              <a:lnSpc>
                <a:spcPct val="90000"/>
              </a:lnSpc>
            </a:pPr>
            <a:r>
              <a:rPr lang="en-US" sz="2100" b="1">
                <a:solidFill>
                  <a:schemeClr val="accent2"/>
                </a:solidFill>
              </a:rPr>
              <a:t>reverse brain drain</a:t>
            </a:r>
          </a:p>
          <a:p>
            <a:pPr>
              <a:lnSpc>
                <a:spcPct val="90000"/>
              </a:lnSpc>
            </a:pPr>
            <a:r>
              <a:rPr lang="en-US" sz="2500"/>
              <a:t>Attract world class photonics R&amp;D to Latvia</a:t>
            </a:r>
          </a:p>
          <a:p>
            <a:pPr lvl="1">
              <a:lnSpc>
                <a:spcPct val="90000"/>
              </a:lnSpc>
            </a:pPr>
            <a:r>
              <a:rPr lang="en-US" sz="2100"/>
              <a:t>Nobel level researchers</a:t>
            </a:r>
          </a:p>
          <a:p>
            <a:pPr lvl="1">
              <a:lnSpc>
                <a:spcPct val="90000"/>
              </a:lnSpc>
            </a:pPr>
            <a:r>
              <a:rPr lang="en-US" sz="2100"/>
              <a:t>Photonics companies to conduct R&amp;D in Latvia</a:t>
            </a:r>
          </a:p>
          <a:p>
            <a:pPr>
              <a:lnSpc>
                <a:spcPct val="90000"/>
              </a:lnSpc>
            </a:pPr>
            <a:r>
              <a:rPr lang="en-US" sz="2500"/>
              <a:t>Increase the number of PhD, MS and BS level students in photonics disciplines</a:t>
            </a:r>
          </a:p>
          <a:p>
            <a:pPr lvl="1">
              <a:lnSpc>
                <a:spcPct val="90000"/>
              </a:lnSpc>
            </a:pPr>
            <a:r>
              <a:rPr lang="en-US" sz="2100"/>
              <a:t>Double the number of photonics researchers active in Latvia to </a:t>
            </a:r>
            <a:r>
              <a:rPr lang="lv-LV" sz="2100"/>
              <a:t>1</a:t>
            </a:r>
            <a:r>
              <a:rPr lang="en-US" sz="2100"/>
              <a:t>400</a:t>
            </a:r>
            <a:r>
              <a:rPr lang="lv-LV" sz="2100"/>
              <a:t>+</a:t>
            </a:r>
            <a:r>
              <a:rPr lang="en-US" sz="2100"/>
              <a:t> by 2020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Economic development priorities</a:t>
            </a:r>
          </a:p>
        </p:txBody>
      </p:sp>
      <p:sp>
        <p:nvSpPr>
          <p:cNvPr id="696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Recruit internationally recognized photonics specialists for high profile projects</a:t>
            </a:r>
          </a:p>
          <a:p>
            <a:pPr>
              <a:lnSpc>
                <a:spcPct val="90000"/>
              </a:lnSpc>
            </a:pPr>
            <a:r>
              <a:rPr lang="en-US"/>
              <a:t>Strengthen related specialties – medical research, space technologies</a:t>
            </a:r>
          </a:p>
          <a:p>
            <a:pPr>
              <a:lnSpc>
                <a:spcPct val="90000"/>
              </a:lnSpc>
            </a:pPr>
            <a:r>
              <a:rPr lang="en-US"/>
              <a:t>Promote photonics companies to invest in Latvia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/>
              <a:t>Medical 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/>
              <a:t>Space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/>
              <a:t>Telecommunications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/>
              <a:t>Computing</a:t>
            </a:r>
          </a:p>
          <a:p>
            <a:pPr lvl="1">
              <a:lnSpc>
                <a:spcPct val="90000"/>
              </a:lnSpc>
              <a:buFont typeface="Symbol" pitchFamily="18" charset="2"/>
              <a:buChar char="¾"/>
            </a:pPr>
            <a:r>
              <a:rPr lang="en-US"/>
              <a:t>Manufacturing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Recommendations</a:t>
            </a:r>
            <a:r>
              <a:rPr lang="lv-LV" dirty="0"/>
              <a:t> R&amp;D POLICY</a:t>
            </a:r>
            <a:br>
              <a:rPr lang="lv-LV" dirty="0"/>
            </a:br>
            <a:endParaRPr lang="en-US" dirty="0"/>
          </a:p>
        </p:txBody>
      </p:sp>
      <p:sp>
        <p:nvSpPr>
          <p:cNvPr id="7065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Recognize photonics as a priority in R&amp;D planning and economic development to fully take advantage of EC tools and resources aimed at KETS</a:t>
            </a:r>
            <a:r>
              <a:rPr lang="lv-LV" sz="2000"/>
              <a:t> and Stairways to Excellence</a:t>
            </a:r>
            <a:r>
              <a:rPr lang="en-US" sz="2000"/>
              <a:t> and specifically photonics.</a:t>
            </a:r>
          </a:p>
          <a:p>
            <a:pPr>
              <a:lnSpc>
                <a:spcPct val="80000"/>
              </a:lnSpc>
            </a:pPr>
            <a:r>
              <a:rPr lang="en-US" sz="2000"/>
              <a:t>Establish the Photonics Center as a legal entity that can host Institute of Atomic Physics and Spectroscopy, Institute of Astronomy, Institute of Geodesy and Geoinformatics and other photonics related R&amp;D in Latvia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1600"/>
              <a:t>Directly receive funding from the Ministry of Education and Science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1600"/>
              <a:t>Independently of LU apply for grants and contract R&amp;D services with industry and international organizations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¾"/>
            </a:pPr>
            <a:r>
              <a:rPr lang="en-US" sz="1600"/>
              <a:t>Accept MS and PhD students as well as postdocs doing funded research</a:t>
            </a:r>
          </a:p>
          <a:p>
            <a:pPr lvl="1">
              <a:lnSpc>
                <a:spcPct val="80000"/>
              </a:lnSpc>
            </a:pPr>
            <a:endParaRPr lang="en-US" sz="2000"/>
          </a:p>
          <a:p>
            <a:pPr lvl="1">
              <a:lnSpc>
                <a:spcPct val="80000"/>
              </a:lnSpc>
            </a:pPr>
            <a:endParaRPr lang="en-US" sz="16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Recommendations contd.</a:t>
            </a:r>
          </a:p>
        </p:txBody>
      </p:sp>
      <p:sp>
        <p:nvSpPr>
          <p:cNvPr id="716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Develop photonics and quantum science and quantum technologies as a smart specialization for the Baltic</a:t>
            </a:r>
            <a:r>
              <a:rPr lang="lv-LV"/>
              <a:t> State</a:t>
            </a:r>
            <a:r>
              <a:rPr lang="en-US"/>
              <a:t>s</a:t>
            </a:r>
          </a:p>
          <a:p>
            <a:r>
              <a:rPr lang="en-US"/>
              <a:t>Work to make the Baltic Photonics Cluster a dynamic force in all three Baltic States.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Content Placeholder 2"/>
          <p:cNvSpPr>
            <a:spLocks noGrp="1"/>
          </p:cNvSpPr>
          <p:nvPr>
            <p:ph idx="4294967295"/>
          </p:nvPr>
        </p:nvSpPr>
        <p:spPr>
          <a:xfrm>
            <a:off x="0" y="1828800"/>
            <a:ext cx="7772400" cy="4572000"/>
          </a:xfrm>
        </p:spPr>
        <p:txBody>
          <a:bodyPr/>
          <a:lstStyle/>
          <a:p>
            <a:pPr>
              <a:buFont typeface="Symbol" pitchFamily="18" charset="2"/>
              <a:buChar char="¾"/>
            </a:pPr>
            <a:endParaRPr lang="lv-LV"/>
          </a:p>
          <a:p>
            <a:pPr algn="ctr">
              <a:buFont typeface="Wingdings 3" pitchFamily="18" charset="2"/>
              <a:buNone/>
            </a:pPr>
            <a:r>
              <a:rPr lang="lv-LV" sz="3200"/>
              <a:t>Riga Photonics Center</a:t>
            </a:r>
          </a:p>
          <a:p>
            <a:pPr algn="ctr">
              <a:buFont typeface="Wingdings 3" pitchFamily="18" charset="2"/>
              <a:buNone/>
            </a:pPr>
            <a:r>
              <a:rPr lang="lv-LV" sz="3200"/>
              <a:t>Šķūņu iela 4</a:t>
            </a:r>
          </a:p>
          <a:p>
            <a:pPr algn="ctr">
              <a:buFont typeface="Wingdings 3" pitchFamily="18" charset="2"/>
              <a:buNone/>
            </a:pPr>
            <a:r>
              <a:rPr lang="lv-LV" sz="3200"/>
              <a:t>Rīga, LV-1050</a:t>
            </a:r>
          </a:p>
          <a:p>
            <a:pPr algn="ctr">
              <a:buFont typeface="Wingdings 3" pitchFamily="18" charset="2"/>
              <a:buNone/>
            </a:pPr>
            <a:r>
              <a:rPr lang="lv-LV" sz="3200"/>
              <a:t>Latvia</a:t>
            </a:r>
          </a:p>
          <a:p>
            <a:pPr>
              <a:buFont typeface="Symbol" pitchFamily="18" charset="2"/>
              <a:buChar char="¾"/>
            </a:pPr>
            <a:endParaRPr lang="lv-LV"/>
          </a:p>
          <a:p>
            <a:pPr>
              <a:buFont typeface="Wingdings 3" pitchFamily="18" charset="2"/>
              <a:buNone/>
            </a:pPr>
            <a:endParaRPr lang="lv-LV"/>
          </a:p>
          <a:p>
            <a:pPr>
              <a:buFont typeface="Wingdings 3" pitchFamily="18" charset="2"/>
              <a:buNone/>
            </a:pPr>
            <a:endParaRPr lang="en-US"/>
          </a:p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429000" y="5029200"/>
          <a:ext cx="6096000" cy="914400"/>
        </p:xfrm>
        <a:graphic>
          <a:graphicData uri="http://schemas.openxmlformats.org/drawingml/2006/table">
            <a:tbl>
              <a:tblPr/>
              <a:tblGrid>
                <a:gridCol w="510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Vidvuds Beldavs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Vid.beldavs-@-fotonika-lv.eu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cs typeface="Arial" pitchFamily="34" charset="0"/>
                        </a:rPr>
                        <a:t>+371-2786201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v-LV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2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1" y="609600"/>
            <a:ext cx="42259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609601"/>
            <a:ext cx="3716338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40793</TotalTime>
  <Words>2526</Words>
  <Application>Microsoft Office PowerPoint</Application>
  <PresentationFormat>Widescreen</PresentationFormat>
  <Paragraphs>353</Paragraphs>
  <Slides>45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8" baseType="lpstr">
      <vt:lpstr>Arial</vt:lpstr>
      <vt:lpstr>Arial Black</vt:lpstr>
      <vt:lpstr>Calibri</vt:lpstr>
      <vt:lpstr>Century Gothic</vt:lpstr>
      <vt:lpstr>Corbel</vt:lpstr>
      <vt:lpstr>Lucida Sans Unicode</vt:lpstr>
      <vt:lpstr>Symbol</vt:lpstr>
      <vt:lpstr>Verdana</vt:lpstr>
      <vt:lpstr>Webdings</vt:lpstr>
      <vt:lpstr>Wingdings 2</vt:lpstr>
      <vt:lpstr>Wingdings 3</vt:lpstr>
      <vt:lpstr>Ion</vt:lpstr>
      <vt:lpstr>SAX XML Reader 5.0</vt:lpstr>
      <vt:lpstr>Photonics and quantum science in Latvia – smart specialization... </vt:lpstr>
      <vt:lpstr>TOPICS</vt:lpstr>
      <vt:lpstr>Context</vt:lpstr>
      <vt:lpstr>Smart specialization (ris3)</vt:lpstr>
      <vt:lpstr>Photonics technologies and markets</vt:lpstr>
      <vt:lpstr>PowerPoint Presentation</vt:lpstr>
      <vt:lpstr>Photonics – horizontal technology across multiple markets and sectors</vt:lpstr>
      <vt:lpstr>photonics technologies for the very small to very large</vt:lpstr>
      <vt:lpstr> SWOT Photonics in Europe</vt:lpstr>
      <vt:lpstr>Photonics - a key enabling technology</vt:lpstr>
      <vt:lpstr>Key-enabling technologies</vt:lpstr>
      <vt:lpstr>PowerPoint Presentation</vt:lpstr>
      <vt:lpstr>EC agreement with EIB</vt:lpstr>
      <vt:lpstr>KETS logic</vt:lpstr>
      <vt:lpstr>PowerPoint Presentation</vt:lpstr>
      <vt:lpstr>R&amp;D investment fuels growth</vt:lpstr>
      <vt:lpstr>the innovation divide is a danger to latvia</vt:lpstr>
      <vt:lpstr>Latvian photonics R&amp;D capabilities</vt:lpstr>
      <vt:lpstr>Photonics R&amp;D in Latvia</vt:lpstr>
      <vt:lpstr>Identifying excellence in R&amp;D</vt:lpstr>
      <vt:lpstr>Identifying excellence</vt:lpstr>
      <vt:lpstr>Latvian photonics industry</vt:lpstr>
      <vt:lpstr>Baltic Photonics Cluster</vt:lpstr>
      <vt:lpstr>Many emerging products</vt:lpstr>
      <vt:lpstr>Photonics is key to space science</vt:lpstr>
      <vt:lpstr>Do Latvia’s R&amp;D priorities differ from EU?</vt:lpstr>
      <vt:lpstr>National RD&amp;I Strategy</vt:lpstr>
      <vt:lpstr>Smart specialization</vt:lpstr>
      <vt:lpstr>FOTONIKA-LV – a model for transforming R&amp;D strategy</vt:lpstr>
      <vt:lpstr>PowerPoint Presentation</vt:lpstr>
      <vt:lpstr>PowerPoint Presentation</vt:lpstr>
      <vt:lpstr>Scenarios</vt:lpstr>
      <vt:lpstr>PowerPoint Presentation</vt:lpstr>
      <vt:lpstr>PowerPoint Presentation</vt:lpstr>
      <vt:lpstr>Business as usual</vt:lpstr>
      <vt:lpstr>NAP R&amp;D investment goal achieved</vt:lpstr>
      <vt:lpstr>Photonics needs to be a priority for Latvia</vt:lpstr>
      <vt:lpstr>Photonics needs to be a priority for Latvia</vt:lpstr>
      <vt:lpstr>Photonics needs to be a priority for Latvia</vt:lpstr>
      <vt:lpstr>Photonics: technology to achieve economic breakthrough</vt:lpstr>
      <vt:lpstr>Make photonics a national R&amp;D priority</vt:lpstr>
      <vt:lpstr>Economic development priorities</vt:lpstr>
      <vt:lpstr>Recommendations R&amp;D POLICY </vt:lpstr>
      <vt:lpstr>Recommendations contd.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photonics were a national priority...</dc:title>
  <dc:creator>Vid</dc:creator>
  <cp:lastModifiedBy>Vidvuds Beldavs</cp:lastModifiedBy>
  <cp:revision>787</cp:revision>
  <dcterms:created xsi:type="dcterms:W3CDTF">2013-08-16T08:17:26Z</dcterms:created>
  <dcterms:modified xsi:type="dcterms:W3CDTF">2021-07-12T13:49:46Z</dcterms:modified>
</cp:coreProperties>
</file>